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7" r:id="rId8"/>
    <p:sldId id="263" r:id="rId9"/>
    <p:sldId id="264" r:id="rId10"/>
    <p:sldId id="265" r:id="rId11"/>
    <p:sldId id="268" r:id="rId1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654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0" hasCustomPrompt="1"/>
          </p:nvPr>
        </p:nvSpPr>
        <p:spPr>
          <a:xfrm>
            <a:off x="4249266" y="3600484"/>
            <a:ext cx="3016644" cy="222022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>
              <a:lnSpc>
                <a:spcPct val="90000"/>
              </a:lnSpc>
              <a:spcBef>
                <a:spcPts val="749"/>
              </a:spcBef>
              <a:buFont typeface="Arial" charset="0"/>
              <a:buNone/>
              <a:defRPr sz="900" baseline="0"/>
            </a:lvl1pPr>
          </a:lstStyle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ru-RU" altLang="ru-RU" sz="1200" dirty="0">
                <a:solidFill>
                  <a:srgbClr val="445469"/>
                </a:solidFill>
                <a:latin typeface="Helvetica Light" charset="0"/>
              </a:rPr>
              <a:t>Подзаголовок темы страницы</a:t>
            </a:r>
            <a:endParaRPr lang="en-US" altLang="ru-RU" sz="1200" dirty="0">
              <a:solidFill>
                <a:srgbClr val="445469"/>
              </a:solidFill>
              <a:latin typeface="Helvetica Light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249266" y="3221477"/>
            <a:ext cx="2904600" cy="307779"/>
          </a:xfrm>
          <a:prstGeom prst="rect">
            <a:avLst/>
          </a:prstGeom>
        </p:spPr>
        <p:txBody>
          <a:bodyPr lIns="68461" tIns="34231" rIns="68461" bIns="34231"/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2393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722" y="2398184"/>
            <a:ext cx="6992555" cy="347133"/>
          </a:xfrm>
          <a:prstGeom prst="rect">
            <a:avLst/>
          </a:prstGeom>
          <a:noFill/>
        </p:spPr>
        <p:txBody>
          <a:bodyPr wrap="square" lIns="68461" tIns="34231" rIns="68461" bIns="34231" rtlCol="0" anchor="ctr">
            <a:spAutoFit/>
          </a:bodyPr>
          <a:lstStyle/>
          <a:p>
            <a:pPr algn="ctr"/>
            <a:r>
              <a:rPr lang="ru-RU" altLang="ru-RU" dirty="0">
                <a:solidFill>
                  <a:srgbClr val="F6F8F8"/>
                </a:solidFill>
                <a:latin typeface="Helvetica Light" charset="0"/>
                <a:ea typeface="ＭＳ Ｐゴシック" charset="-128"/>
              </a:rPr>
              <a:t>Спасибо за внимание</a:t>
            </a:r>
            <a:r>
              <a:rPr lang="en-US" altLang="ru-RU" dirty="0">
                <a:solidFill>
                  <a:srgbClr val="F6F8F8"/>
                </a:solidFill>
                <a:latin typeface="Helvetica Light" charset="0"/>
                <a:ea typeface="ＭＳ Ｐゴシック" charset="-128"/>
              </a:rPr>
              <a:t>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3194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91430" tIns="45715" rIns="91430" bIns="45715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0152"/>
            <a:ext cx="8229600" cy="3394472"/>
          </a:xfrm>
          <a:prstGeom prst="rect">
            <a:avLst/>
          </a:prstGeom>
        </p:spPr>
        <p:txBody>
          <a:bodyPr lIns="91430" tIns="45715" rIns="91430" bIns="45715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1" y="4767263"/>
            <a:ext cx="2133600" cy="273844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E2E02B71-F3D6-48F2-9F73-DC91406C8E10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lIns="91430" tIns="45715" rIns="91430" bIns="45715"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927714C8-22C9-426B-A241-D574289153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375912" y="405996"/>
            <a:ext cx="3227852" cy="378727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Заголовок раздела</a:t>
            </a:r>
          </a:p>
        </p:txBody>
      </p:sp>
      <p:sp>
        <p:nvSpPr>
          <p:cNvPr id="6" name="Текст 6"/>
          <p:cNvSpPr>
            <a:spLocks noGrp="1"/>
          </p:cNvSpPr>
          <p:nvPr>
            <p:ph type="body" sz="quarter" idx="14" hasCustomPrompt="1"/>
          </p:nvPr>
        </p:nvSpPr>
        <p:spPr>
          <a:xfrm>
            <a:off x="375911" y="839147"/>
            <a:ext cx="3227889" cy="216575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Подзаголовок темы страницы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 hasCustomPrompt="1"/>
          </p:nvPr>
        </p:nvSpPr>
        <p:spPr>
          <a:xfrm>
            <a:off x="2704723" y="2621019"/>
            <a:ext cx="6447180" cy="2530229"/>
          </a:xfrm>
          <a:custGeom>
            <a:avLst/>
            <a:gdLst>
              <a:gd name="connsiteX0" fmla="*/ 9 w 8653150"/>
              <a:gd name="connsiteY0" fmla="*/ 1298152 h 3398614"/>
              <a:gd name="connsiteX1" fmla="*/ 4326575 w 8653150"/>
              <a:gd name="connsiteY1" fmla="*/ 0 h 3398614"/>
              <a:gd name="connsiteX2" fmla="*/ 8653141 w 8653150"/>
              <a:gd name="connsiteY2" fmla="*/ 1298152 h 3398614"/>
              <a:gd name="connsiteX3" fmla="*/ 7000540 w 8653150"/>
              <a:gd name="connsiteY3" fmla="*/ 3398605 h 3398614"/>
              <a:gd name="connsiteX4" fmla="*/ 1652610 w 8653150"/>
              <a:gd name="connsiteY4" fmla="*/ 3398605 h 3398614"/>
              <a:gd name="connsiteX5" fmla="*/ 9 w 8653150"/>
              <a:gd name="connsiteY5" fmla="*/ 1298152 h 3398614"/>
              <a:gd name="connsiteX0" fmla="*/ 606505 w 7000531"/>
              <a:gd name="connsiteY0" fmla="*/ 614273 h 3398605"/>
              <a:gd name="connsiteX1" fmla="*/ 2673965 w 7000531"/>
              <a:gd name="connsiteY1" fmla="*/ 0 h 3398605"/>
              <a:gd name="connsiteX2" fmla="*/ 7000531 w 7000531"/>
              <a:gd name="connsiteY2" fmla="*/ 1298152 h 3398605"/>
              <a:gd name="connsiteX3" fmla="*/ 5347930 w 7000531"/>
              <a:gd name="connsiteY3" fmla="*/ 3398605 h 3398605"/>
              <a:gd name="connsiteX4" fmla="*/ 0 w 7000531"/>
              <a:gd name="connsiteY4" fmla="*/ 3398605 h 3398605"/>
              <a:gd name="connsiteX5" fmla="*/ 606505 w 7000531"/>
              <a:gd name="connsiteY5" fmla="*/ 614273 h 3398605"/>
              <a:gd name="connsiteX0" fmla="*/ 383668 w 7000531"/>
              <a:gd name="connsiteY0" fmla="*/ 652693 h 3398605"/>
              <a:gd name="connsiteX1" fmla="*/ 2673965 w 7000531"/>
              <a:gd name="connsiteY1" fmla="*/ 0 h 3398605"/>
              <a:gd name="connsiteX2" fmla="*/ 7000531 w 7000531"/>
              <a:gd name="connsiteY2" fmla="*/ 1298152 h 3398605"/>
              <a:gd name="connsiteX3" fmla="*/ 5347930 w 7000531"/>
              <a:gd name="connsiteY3" fmla="*/ 3398605 h 3398605"/>
              <a:gd name="connsiteX4" fmla="*/ 0 w 7000531"/>
              <a:gd name="connsiteY4" fmla="*/ 3398605 h 3398605"/>
              <a:gd name="connsiteX5" fmla="*/ 383668 w 7000531"/>
              <a:gd name="connsiteY5" fmla="*/ 652693 h 3398605"/>
              <a:gd name="connsiteX0" fmla="*/ 383668 w 7000531"/>
              <a:gd name="connsiteY0" fmla="*/ 673381 h 3419293"/>
              <a:gd name="connsiteX1" fmla="*/ 5036510 w 7000531"/>
              <a:gd name="connsiteY1" fmla="*/ 0 h 3419293"/>
              <a:gd name="connsiteX2" fmla="*/ 7000531 w 7000531"/>
              <a:gd name="connsiteY2" fmla="*/ 1318840 h 3419293"/>
              <a:gd name="connsiteX3" fmla="*/ 5347930 w 7000531"/>
              <a:gd name="connsiteY3" fmla="*/ 3419293 h 3419293"/>
              <a:gd name="connsiteX4" fmla="*/ 0 w 7000531"/>
              <a:gd name="connsiteY4" fmla="*/ 3419293 h 3419293"/>
              <a:gd name="connsiteX5" fmla="*/ 383668 w 7000531"/>
              <a:gd name="connsiteY5" fmla="*/ 673381 h 3419293"/>
              <a:gd name="connsiteX0" fmla="*/ 383668 w 6988119"/>
              <a:gd name="connsiteY0" fmla="*/ 673381 h 3419293"/>
              <a:gd name="connsiteX1" fmla="*/ 5036510 w 6988119"/>
              <a:gd name="connsiteY1" fmla="*/ 0 h 3419293"/>
              <a:gd name="connsiteX2" fmla="*/ 6988119 w 6988119"/>
              <a:gd name="connsiteY2" fmla="*/ 1509167 h 3419293"/>
              <a:gd name="connsiteX3" fmla="*/ 5347930 w 6988119"/>
              <a:gd name="connsiteY3" fmla="*/ 3419293 h 3419293"/>
              <a:gd name="connsiteX4" fmla="*/ 0 w 6988119"/>
              <a:gd name="connsiteY4" fmla="*/ 3419293 h 3419293"/>
              <a:gd name="connsiteX5" fmla="*/ 383668 w 6988119"/>
              <a:gd name="connsiteY5" fmla="*/ 673381 h 3419293"/>
              <a:gd name="connsiteX0" fmla="*/ 2026488 w 8630939"/>
              <a:gd name="connsiteY0" fmla="*/ 673381 h 3419293"/>
              <a:gd name="connsiteX1" fmla="*/ 6679330 w 8630939"/>
              <a:gd name="connsiteY1" fmla="*/ 0 h 3419293"/>
              <a:gd name="connsiteX2" fmla="*/ 8630939 w 8630939"/>
              <a:gd name="connsiteY2" fmla="*/ 1509167 h 3419293"/>
              <a:gd name="connsiteX3" fmla="*/ 6990750 w 8630939"/>
              <a:gd name="connsiteY3" fmla="*/ 3419293 h 3419293"/>
              <a:gd name="connsiteX4" fmla="*/ 0 w 8630939"/>
              <a:gd name="connsiteY4" fmla="*/ 3365049 h 3419293"/>
              <a:gd name="connsiteX5" fmla="*/ 2026488 w 8630939"/>
              <a:gd name="connsiteY5" fmla="*/ 673381 h 3419293"/>
              <a:gd name="connsiteX0" fmla="*/ 2026488 w 8630939"/>
              <a:gd name="connsiteY0" fmla="*/ 673381 h 3365049"/>
              <a:gd name="connsiteX1" fmla="*/ 6679330 w 8630939"/>
              <a:gd name="connsiteY1" fmla="*/ 0 h 3365049"/>
              <a:gd name="connsiteX2" fmla="*/ 8630939 w 8630939"/>
              <a:gd name="connsiteY2" fmla="*/ 1509167 h 3365049"/>
              <a:gd name="connsiteX3" fmla="*/ 8625821 w 8630939"/>
              <a:gd name="connsiteY3" fmla="*/ 3357300 h 3365049"/>
              <a:gd name="connsiteX4" fmla="*/ 0 w 8630939"/>
              <a:gd name="connsiteY4" fmla="*/ 3365049 h 3365049"/>
              <a:gd name="connsiteX5" fmla="*/ 2026488 w 8630939"/>
              <a:gd name="connsiteY5" fmla="*/ 673381 h 3365049"/>
              <a:gd name="connsiteX0" fmla="*/ 1989165 w 8630939"/>
              <a:gd name="connsiteY0" fmla="*/ 664050 h 3365049"/>
              <a:gd name="connsiteX1" fmla="*/ 6679330 w 8630939"/>
              <a:gd name="connsiteY1" fmla="*/ 0 h 3365049"/>
              <a:gd name="connsiteX2" fmla="*/ 8630939 w 8630939"/>
              <a:gd name="connsiteY2" fmla="*/ 1509167 h 3365049"/>
              <a:gd name="connsiteX3" fmla="*/ 8625821 w 8630939"/>
              <a:gd name="connsiteY3" fmla="*/ 3357300 h 3365049"/>
              <a:gd name="connsiteX4" fmla="*/ 0 w 8630939"/>
              <a:gd name="connsiteY4" fmla="*/ 3365049 h 3365049"/>
              <a:gd name="connsiteX5" fmla="*/ 1989165 w 8630939"/>
              <a:gd name="connsiteY5" fmla="*/ 664050 h 3365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30939" h="3365049">
                <a:moveTo>
                  <a:pt x="1989165" y="664050"/>
                </a:moveTo>
                <a:lnTo>
                  <a:pt x="6679330" y="0"/>
                </a:lnTo>
                <a:lnTo>
                  <a:pt x="8630939" y="1509167"/>
                </a:lnTo>
                <a:lnTo>
                  <a:pt x="8625821" y="3357300"/>
                </a:lnTo>
                <a:lnTo>
                  <a:pt x="0" y="3365049"/>
                </a:lnTo>
                <a:lnTo>
                  <a:pt x="1989165" y="664050"/>
                </a:lnTo>
                <a:close/>
              </a:path>
            </a:pathLst>
          </a:custGeom>
        </p:spPr>
        <p:txBody>
          <a:bodyPr lIns="68461" tIns="34231" rIns="68461" bIns="34231"/>
          <a:lstStyle>
            <a:lvl1pPr marL="0" indent="0" algn="ctr">
              <a:buNone/>
              <a:defRPr sz="1200" baseline="-25000"/>
            </a:lvl1pPr>
          </a:lstStyle>
          <a:p>
            <a:r>
              <a:rPr lang="ru-RU" dirty="0"/>
              <a:t>                                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                          Рисунок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0"/>
          <p:cNvSpPr>
            <a:spLocks noGrp="1"/>
          </p:cNvSpPr>
          <p:nvPr>
            <p:ph type="body" sz="quarter" idx="10"/>
          </p:nvPr>
        </p:nvSpPr>
        <p:spPr>
          <a:xfrm>
            <a:off x="441132" y="1499243"/>
            <a:ext cx="2624261" cy="2777657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 algn="l">
              <a:buNone/>
              <a:defRPr sz="900" i="0"/>
            </a:lvl1pPr>
            <a:lvl2pPr>
              <a:defRPr sz="12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Текст 10"/>
          <p:cNvSpPr>
            <a:spLocks noGrp="1"/>
          </p:cNvSpPr>
          <p:nvPr>
            <p:ph type="body" sz="quarter" idx="11"/>
          </p:nvPr>
        </p:nvSpPr>
        <p:spPr>
          <a:xfrm>
            <a:off x="3281086" y="1499065"/>
            <a:ext cx="2624261" cy="2777657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 algn="l">
              <a:buNone/>
              <a:defRPr sz="900"/>
            </a:lvl1pPr>
            <a:lvl2pPr>
              <a:defRPr sz="12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Текст 10"/>
          <p:cNvSpPr>
            <a:spLocks noGrp="1"/>
          </p:cNvSpPr>
          <p:nvPr>
            <p:ph type="body" sz="quarter" idx="12"/>
          </p:nvPr>
        </p:nvSpPr>
        <p:spPr>
          <a:xfrm>
            <a:off x="6120795" y="1499065"/>
            <a:ext cx="2624261" cy="2777657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 algn="l">
              <a:buNone/>
              <a:defRPr sz="900"/>
            </a:lvl1pPr>
            <a:lvl2pPr>
              <a:defRPr sz="12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375912" y="297708"/>
            <a:ext cx="3227852" cy="487015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 в три колонки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4" hasCustomPrompt="1"/>
          </p:nvPr>
        </p:nvSpPr>
        <p:spPr>
          <a:xfrm>
            <a:off x="375911" y="839147"/>
            <a:ext cx="3227889" cy="216575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Подзаголовок темы страницы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1"/>
          <p:cNvSpPr>
            <a:spLocks noGrp="1"/>
          </p:cNvSpPr>
          <p:nvPr>
            <p:ph type="body" sz="quarter" idx="10"/>
          </p:nvPr>
        </p:nvSpPr>
        <p:spPr>
          <a:xfrm>
            <a:off x="684229" y="1499243"/>
            <a:ext cx="3619179" cy="2936414"/>
          </a:xfrm>
          <a:prstGeom prst="rect">
            <a:avLst/>
          </a:prstGeom>
        </p:spPr>
        <p:txBody>
          <a:bodyPr lIns="68461" tIns="34231" rIns="68461" bIns="34231"/>
          <a:lstStyle>
            <a:lvl1pPr marL="342306" indent="-342306">
              <a:buFont typeface="+mj-lt"/>
              <a:buAutoNum type="arabicPeriod"/>
              <a:defRPr sz="1500"/>
            </a:lvl1pPr>
            <a:lvl2pPr>
              <a:buFont typeface="+mj-lt"/>
              <a:buAutoNum type="arabicPeriod"/>
              <a:defRPr sz="1300"/>
            </a:lvl2pPr>
            <a:lvl3pPr marL="1170948" indent="-256729">
              <a:buFont typeface="+mj-lt"/>
              <a:buAutoNum type="arabicPeriod"/>
              <a:defRPr sz="10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4" name="Текст 11"/>
          <p:cNvSpPr>
            <a:spLocks noGrp="1"/>
          </p:cNvSpPr>
          <p:nvPr>
            <p:ph type="body" sz="quarter" idx="12"/>
          </p:nvPr>
        </p:nvSpPr>
        <p:spPr>
          <a:xfrm>
            <a:off x="4666274" y="1488873"/>
            <a:ext cx="3619179" cy="2936414"/>
          </a:xfrm>
          <a:prstGeom prst="rect">
            <a:avLst/>
          </a:prstGeom>
        </p:spPr>
        <p:txBody>
          <a:bodyPr lIns="68461" tIns="34231" rIns="68461" bIns="34231"/>
          <a:lstStyle>
            <a:lvl1pPr marL="342306" indent="-342306">
              <a:buFont typeface="+mj-lt"/>
              <a:buAutoNum type="arabicPeriod"/>
              <a:defRPr sz="1500"/>
            </a:lvl1pPr>
            <a:lvl2pPr>
              <a:buFont typeface="+mj-lt"/>
              <a:buAutoNum type="arabicPeriod"/>
              <a:defRPr sz="1300"/>
            </a:lvl2pPr>
            <a:lvl3pPr marL="1170948" indent="-256729">
              <a:buFont typeface="+mj-lt"/>
              <a:buAutoNum type="arabicPeriod"/>
              <a:defRPr sz="10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375911" y="839147"/>
            <a:ext cx="2582756" cy="216053"/>
          </a:xfrm>
          <a:prstGeom prst="rect">
            <a:avLst/>
          </a:prstGeom>
          <a:solidFill>
            <a:schemeClr val="bg1"/>
          </a:solidFill>
        </p:spPr>
        <p:txBody>
          <a:bodyPr lIns="68461" tIns="34231" rIns="68461" bIns="34231"/>
          <a:lstStyle>
            <a:lvl1pPr marL="0" indent="0"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Подзаголовок темы страницы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4" hasCustomPrompt="1"/>
          </p:nvPr>
        </p:nvSpPr>
        <p:spPr>
          <a:xfrm>
            <a:off x="375911" y="352132"/>
            <a:ext cx="3119940" cy="378391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 в две колонки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Рисунок 27"/>
          <p:cNvSpPr>
            <a:spLocks noGrp="1"/>
          </p:cNvSpPr>
          <p:nvPr>
            <p:ph type="pic" sz="quarter" idx="11"/>
          </p:nvPr>
        </p:nvSpPr>
        <p:spPr>
          <a:xfrm>
            <a:off x="521769" y="1532665"/>
            <a:ext cx="2375235" cy="2956707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900"/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26" name="Объект 25"/>
          <p:cNvSpPr>
            <a:spLocks noGrp="1"/>
          </p:cNvSpPr>
          <p:nvPr>
            <p:ph sz="quarter" idx="10"/>
          </p:nvPr>
        </p:nvSpPr>
        <p:spPr>
          <a:xfrm>
            <a:off x="3322720" y="1499243"/>
            <a:ext cx="2647791" cy="2967543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1500"/>
            </a:lvl1pPr>
            <a:lvl2pPr>
              <a:defRPr sz="13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6" name="Rectangle 17"/>
          <p:cNvSpPr>
            <a:spLocks noChangeArrowheads="1"/>
          </p:cNvSpPr>
          <p:nvPr/>
        </p:nvSpPr>
        <p:spPr bwMode="auto">
          <a:xfrm>
            <a:off x="623751" y="3362553"/>
            <a:ext cx="2011182" cy="992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461" tIns="34231" rIns="68461" bIns="34231">
            <a:spAutoFit/>
          </a:bodyPr>
          <a:lstStyle>
            <a:lvl1pPr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ts val="1235"/>
              </a:lnSpc>
              <a:spcAft>
                <a:spcPts val="1123"/>
              </a:spcAft>
            </a:pPr>
            <a:r>
              <a:rPr lang="en-US" altLang="ru-RU" sz="900">
                <a:solidFill>
                  <a:schemeClr val="bg1"/>
                </a:solidFill>
              </a:rPr>
              <a:t>Lorem ipsum dolor sit amet, consectetur adipiscing elit. Nam viverra euismod odio, gravida pellentesque urna varius vitae. Sed dui lorem, adipiscing in adipiscing et, interdum nec metus. </a:t>
            </a:r>
          </a:p>
        </p:txBody>
      </p:sp>
      <p:sp>
        <p:nvSpPr>
          <p:cNvPr id="17" name="Shape 2784"/>
          <p:cNvSpPr/>
          <p:nvPr/>
        </p:nvSpPr>
        <p:spPr>
          <a:xfrm>
            <a:off x="1434864" y="2950738"/>
            <a:ext cx="369982" cy="3437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53" y="11229"/>
                </a:moveTo>
                <a:lnTo>
                  <a:pt x="20356" y="11234"/>
                </a:lnTo>
                <a:lnTo>
                  <a:pt x="11029" y="16143"/>
                </a:lnTo>
                <a:lnTo>
                  <a:pt x="11026" y="16138"/>
                </a:lnTo>
                <a:cubicBezTo>
                  <a:pt x="10957" y="16174"/>
                  <a:pt x="10883" y="16200"/>
                  <a:pt x="10800" y="16200"/>
                </a:cubicBezTo>
                <a:cubicBezTo>
                  <a:pt x="10717" y="16200"/>
                  <a:pt x="10643" y="16174"/>
                  <a:pt x="10574" y="16138"/>
                </a:cubicBezTo>
                <a:lnTo>
                  <a:pt x="10571" y="16143"/>
                </a:lnTo>
                <a:lnTo>
                  <a:pt x="1244" y="11234"/>
                </a:lnTo>
                <a:lnTo>
                  <a:pt x="1247" y="11229"/>
                </a:lnTo>
                <a:cubicBezTo>
                  <a:pt x="1091" y="11147"/>
                  <a:pt x="982" y="10988"/>
                  <a:pt x="982" y="10800"/>
                </a:cubicBezTo>
                <a:cubicBezTo>
                  <a:pt x="982" y="10612"/>
                  <a:pt x="1091" y="10453"/>
                  <a:pt x="1247" y="10371"/>
                </a:cubicBezTo>
                <a:lnTo>
                  <a:pt x="1244" y="10366"/>
                </a:lnTo>
                <a:lnTo>
                  <a:pt x="3562" y="9146"/>
                </a:lnTo>
                <a:lnTo>
                  <a:pt x="10113" y="12594"/>
                </a:lnTo>
                <a:lnTo>
                  <a:pt x="10117" y="12588"/>
                </a:lnTo>
                <a:cubicBezTo>
                  <a:pt x="10322" y="12697"/>
                  <a:pt x="10552" y="12764"/>
                  <a:pt x="10800" y="12764"/>
                </a:cubicBezTo>
                <a:cubicBezTo>
                  <a:pt x="11048" y="12764"/>
                  <a:pt x="11278" y="12697"/>
                  <a:pt x="11483" y="12588"/>
                </a:cubicBezTo>
                <a:lnTo>
                  <a:pt x="11486" y="12594"/>
                </a:lnTo>
                <a:lnTo>
                  <a:pt x="18038" y="9146"/>
                </a:lnTo>
                <a:lnTo>
                  <a:pt x="20356" y="10366"/>
                </a:lnTo>
                <a:lnTo>
                  <a:pt x="20353" y="10371"/>
                </a:lnTo>
                <a:cubicBezTo>
                  <a:pt x="20509" y="10453"/>
                  <a:pt x="20618" y="10612"/>
                  <a:pt x="20618" y="10800"/>
                </a:cubicBezTo>
                <a:cubicBezTo>
                  <a:pt x="20618" y="10988"/>
                  <a:pt x="20509" y="11147"/>
                  <a:pt x="20353" y="11229"/>
                </a:cubicBezTo>
                <a:moveTo>
                  <a:pt x="20356" y="14784"/>
                </a:moveTo>
                <a:lnTo>
                  <a:pt x="20353" y="14790"/>
                </a:lnTo>
                <a:cubicBezTo>
                  <a:pt x="20509" y="14872"/>
                  <a:pt x="20618" y="15030"/>
                  <a:pt x="20618" y="15218"/>
                </a:cubicBezTo>
                <a:cubicBezTo>
                  <a:pt x="20618" y="15407"/>
                  <a:pt x="20509" y="15565"/>
                  <a:pt x="20353" y="15647"/>
                </a:cubicBezTo>
                <a:lnTo>
                  <a:pt x="20356" y="15653"/>
                </a:lnTo>
                <a:lnTo>
                  <a:pt x="11029" y="20562"/>
                </a:lnTo>
                <a:lnTo>
                  <a:pt x="11026" y="20556"/>
                </a:lnTo>
                <a:cubicBezTo>
                  <a:pt x="10957" y="20592"/>
                  <a:pt x="10883" y="20618"/>
                  <a:pt x="10800" y="20618"/>
                </a:cubicBezTo>
                <a:cubicBezTo>
                  <a:pt x="10717" y="20618"/>
                  <a:pt x="10643" y="20592"/>
                  <a:pt x="10574" y="20556"/>
                </a:cubicBezTo>
                <a:lnTo>
                  <a:pt x="10571" y="20562"/>
                </a:lnTo>
                <a:lnTo>
                  <a:pt x="1244" y="15653"/>
                </a:lnTo>
                <a:lnTo>
                  <a:pt x="1247" y="15647"/>
                </a:lnTo>
                <a:cubicBezTo>
                  <a:pt x="1091" y="15565"/>
                  <a:pt x="982" y="15407"/>
                  <a:pt x="982" y="15218"/>
                </a:cubicBezTo>
                <a:cubicBezTo>
                  <a:pt x="982" y="15030"/>
                  <a:pt x="1091" y="14872"/>
                  <a:pt x="1247" y="14790"/>
                </a:cubicBezTo>
                <a:lnTo>
                  <a:pt x="1244" y="14784"/>
                </a:lnTo>
                <a:lnTo>
                  <a:pt x="3562" y="13564"/>
                </a:lnTo>
                <a:lnTo>
                  <a:pt x="10113" y="17012"/>
                </a:lnTo>
                <a:lnTo>
                  <a:pt x="10117" y="17006"/>
                </a:lnTo>
                <a:cubicBezTo>
                  <a:pt x="10322" y="17115"/>
                  <a:pt x="10552" y="17182"/>
                  <a:pt x="10800" y="17182"/>
                </a:cubicBezTo>
                <a:cubicBezTo>
                  <a:pt x="11048" y="17182"/>
                  <a:pt x="11278" y="17115"/>
                  <a:pt x="11483" y="17006"/>
                </a:cubicBezTo>
                <a:lnTo>
                  <a:pt x="11486" y="17012"/>
                </a:lnTo>
                <a:lnTo>
                  <a:pt x="18038" y="13564"/>
                </a:lnTo>
                <a:cubicBezTo>
                  <a:pt x="18038" y="13564"/>
                  <a:pt x="20356" y="14784"/>
                  <a:pt x="20356" y="14784"/>
                </a:cubicBezTo>
                <a:close/>
                <a:moveTo>
                  <a:pt x="1244" y="6816"/>
                </a:moveTo>
                <a:lnTo>
                  <a:pt x="1247" y="6811"/>
                </a:lnTo>
                <a:cubicBezTo>
                  <a:pt x="1091" y="6728"/>
                  <a:pt x="982" y="6570"/>
                  <a:pt x="982" y="6382"/>
                </a:cubicBezTo>
                <a:cubicBezTo>
                  <a:pt x="982" y="6194"/>
                  <a:pt x="1091" y="6035"/>
                  <a:pt x="1247" y="5953"/>
                </a:cubicBezTo>
                <a:lnTo>
                  <a:pt x="1244" y="5947"/>
                </a:lnTo>
                <a:lnTo>
                  <a:pt x="10571" y="1038"/>
                </a:lnTo>
                <a:lnTo>
                  <a:pt x="10574" y="1044"/>
                </a:lnTo>
                <a:cubicBezTo>
                  <a:pt x="10643" y="1008"/>
                  <a:pt x="10717" y="982"/>
                  <a:pt x="10800" y="982"/>
                </a:cubicBezTo>
                <a:cubicBezTo>
                  <a:pt x="10883" y="982"/>
                  <a:pt x="10957" y="1008"/>
                  <a:pt x="11026" y="1044"/>
                </a:cubicBezTo>
                <a:lnTo>
                  <a:pt x="11029" y="1038"/>
                </a:lnTo>
                <a:lnTo>
                  <a:pt x="20356" y="5947"/>
                </a:lnTo>
                <a:lnTo>
                  <a:pt x="20353" y="5953"/>
                </a:lnTo>
                <a:cubicBezTo>
                  <a:pt x="20509" y="6035"/>
                  <a:pt x="20618" y="6194"/>
                  <a:pt x="20618" y="6382"/>
                </a:cubicBezTo>
                <a:cubicBezTo>
                  <a:pt x="20618" y="6570"/>
                  <a:pt x="20509" y="6728"/>
                  <a:pt x="20353" y="6811"/>
                </a:cubicBezTo>
                <a:lnTo>
                  <a:pt x="20356" y="6816"/>
                </a:lnTo>
                <a:lnTo>
                  <a:pt x="11029" y="11725"/>
                </a:lnTo>
                <a:lnTo>
                  <a:pt x="11026" y="11720"/>
                </a:lnTo>
                <a:cubicBezTo>
                  <a:pt x="10957" y="11756"/>
                  <a:pt x="10883" y="11782"/>
                  <a:pt x="10800" y="11782"/>
                </a:cubicBezTo>
                <a:cubicBezTo>
                  <a:pt x="10717" y="11782"/>
                  <a:pt x="10643" y="11756"/>
                  <a:pt x="10574" y="11720"/>
                </a:cubicBezTo>
                <a:lnTo>
                  <a:pt x="10571" y="11725"/>
                </a:lnTo>
                <a:cubicBezTo>
                  <a:pt x="10571" y="11725"/>
                  <a:pt x="1244" y="6816"/>
                  <a:pt x="1244" y="6816"/>
                </a:cubicBezTo>
                <a:close/>
                <a:moveTo>
                  <a:pt x="21600" y="10800"/>
                </a:moveTo>
                <a:cubicBezTo>
                  <a:pt x="21600" y="10234"/>
                  <a:pt x="21278" y="9749"/>
                  <a:pt x="20810" y="9503"/>
                </a:cubicBezTo>
                <a:lnTo>
                  <a:pt x="20813" y="9497"/>
                </a:lnTo>
                <a:lnTo>
                  <a:pt x="19092" y="8591"/>
                </a:lnTo>
                <a:lnTo>
                  <a:pt x="20813" y="7685"/>
                </a:lnTo>
                <a:lnTo>
                  <a:pt x="20810" y="7679"/>
                </a:lnTo>
                <a:cubicBezTo>
                  <a:pt x="21278" y="7433"/>
                  <a:pt x="21600" y="6948"/>
                  <a:pt x="21600" y="6382"/>
                </a:cubicBezTo>
                <a:cubicBezTo>
                  <a:pt x="21600" y="5816"/>
                  <a:pt x="21278" y="5331"/>
                  <a:pt x="20810" y="5085"/>
                </a:cubicBezTo>
                <a:lnTo>
                  <a:pt x="20813" y="5079"/>
                </a:lnTo>
                <a:lnTo>
                  <a:pt x="11486" y="170"/>
                </a:lnTo>
                <a:lnTo>
                  <a:pt x="11483" y="175"/>
                </a:lnTo>
                <a:cubicBezTo>
                  <a:pt x="11278" y="67"/>
                  <a:pt x="11048" y="0"/>
                  <a:pt x="10800" y="0"/>
                </a:cubicBezTo>
                <a:cubicBezTo>
                  <a:pt x="10552" y="0"/>
                  <a:pt x="10322" y="67"/>
                  <a:pt x="10117" y="175"/>
                </a:cubicBezTo>
                <a:lnTo>
                  <a:pt x="10113" y="170"/>
                </a:lnTo>
                <a:lnTo>
                  <a:pt x="786" y="5079"/>
                </a:lnTo>
                <a:lnTo>
                  <a:pt x="790" y="5085"/>
                </a:lnTo>
                <a:cubicBezTo>
                  <a:pt x="322" y="5331"/>
                  <a:pt x="0" y="5816"/>
                  <a:pt x="0" y="6382"/>
                </a:cubicBezTo>
                <a:cubicBezTo>
                  <a:pt x="0" y="6948"/>
                  <a:pt x="322" y="7433"/>
                  <a:pt x="790" y="7679"/>
                </a:cubicBezTo>
                <a:lnTo>
                  <a:pt x="786" y="7685"/>
                </a:lnTo>
                <a:lnTo>
                  <a:pt x="2508" y="8591"/>
                </a:lnTo>
                <a:lnTo>
                  <a:pt x="786" y="9497"/>
                </a:lnTo>
                <a:lnTo>
                  <a:pt x="790" y="9503"/>
                </a:lnTo>
                <a:cubicBezTo>
                  <a:pt x="322" y="9749"/>
                  <a:pt x="0" y="10234"/>
                  <a:pt x="0" y="10800"/>
                </a:cubicBezTo>
                <a:cubicBezTo>
                  <a:pt x="0" y="11366"/>
                  <a:pt x="322" y="11851"/>
                  <a:pt x="790" y="12097"/>
                </a:cubicBezTo>
                <a:lnTo>
                  <a:pt x="786" y="12103"/>
                </a:lnTo>
                <a:lnTo>
                  <a:pt x="2508" y="13009"/>
                </a:lnTo>
                <a:lnTo>
                  <a:pt x="786" y="13915"/>
                </a:lnTo>
                <a:lnTo>
                  <a:pt x="790" y="13921"/>
                </a:lnTo>
                <a:cubicBezTo>
                  <a:pt x="322" y="14167"/>
                  <a:pt x="0" y="14652"/>
                  <a:pt x="0" y="15218"/>
                </a:cubicBezTo>
                <a:cubicBezTo>
                  <a:pt x="0" y="15784"/>
                  <a:pt x="322" y="16269"/>
                  <a:pt x="790" y="16515"/>
                </a:cubicBezTo>
                <a:lnTo>
                  <a:pt x="786" y="16521"/>
                </a:lnTo>
                <a:lnTo>
                  <a:pt x="10113" y="21430"/>
                </a:lnTo>
                <a:lnTo>
                  <a:pt x="10117" y="21425"/>
                </a:lnTo>
                <a:cubicBezTo>
                  <a:pt x="10322" y="21533"/>
                  <a:pt x="10552" y="21600"/>
                  <a:pt x="10800" y="21600"/>
                </a:cubicBezTo>
                <a:cubicBezTo>
                  <a:pt x="11048" y="21600"/>
                  <a:pt x="11278" y="21533"/>
                  <a:pt x="11483" y="21425"/>
                </a:cubicBezTo>
                <a:lnTo>
                  <a:pt x="11486" y="21430"/>
                </a:lnTo>
                <a:lnTo>
                  <a:pt x="20813" y="16521"/>
                </a:lnTo>
                <a:lnTo>
                  <a:pt x="20810" y="16515"/>
                </a:lnTo>
                <a:cubicBezTo>
                  <a:pt x="21278" y="16269"/>
                  <a:pt x="21600" y="15784"/>
                  <a:pt x="21600" y="15218"/>
                </a:cubicBezTo>
                <a:cubicBezTo>
                  <a:pt x="21600" y="14652"/>
                  <a:pt x="21278" y="14167"/>
                  <a:pt x="20810" y="13921"/>
                </a:cubicBezTo>
                <a:lnTo>
                  <a:pt x="20813" y="13915"/>
                </a:lnTo>
                <a:lnTo>
                  <a:pt x="19092" y="13009"/>
                </a:lnTo>
                <a:lnTo>
                  <a:pt x="20813" y="12103"/>
                </a:lnTo>
                <a:lnTo>
                  <a:pt x="20810" y="12097"/>
                </a:lnTo>
                <a:cubicBezTo>
                  <a:pt x="21278" y="11851"/>
                  <a:pt x="21600" y="11366"/>
                  <a:pt x="21600" y="108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0694" tIns="10694" rIns="10694" bIns="10694" anchor="ctr"/>
          <a:lstStyle/>
          <a:p>
            <a:pPr defTabSz="128328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8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" name="Объект 25"/>
          <p:cNvSpPr>
            <a:spLocks noGrp="1"/>
          </p:cNvSpPr>
          <p:nvPr>
            <p:ph sz="quarter" idx="12"/>
          </p:nvPr>
        </p:nvSpPr>
        <p:spPr>
          <a:xfrm>
            <a:off x="6131878" y="1499243"/>
            <a:ext cx="2647791" cy="2967543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1500"/>
            </a:lvl1pPr>
            <a:lvl2pPr>
              <a:defRPr sz="13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 hasCustomPrompt="1"/>
          </p:nvPr>
        </p:nvSpPr>
        <p:spPr>
          <a:xfrm>
            <a:off x="375911" y="352131"/>
            <a:ext cx="3442488" cy="433300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 в две колонки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375911" y="839147"/>
            <a:ext cx="3442488" cy="270961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С фотоизображением 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Текст 21"/>
          <p:cNvSpPr>
            <a:spLocks noGrp="1"/>
          </p:cNvSpPr>
          <p:nvPr>
            <p:ph type="body" sz="quarter" idx="14"/>
          </p:nvPr>
        </p:nvSpPr>
        <p:spPr>
          <a:xfrm>
            <a:off x="6567173" y="3462821"/>
            <a:ext cx="1667289" cy="892861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Текст 21"/>
          <p:cNvSpPr>
            <a:spLocks noGrp="1"/>
          </p:cNvSpPr>
          <p:nvPr>
            <p:ph type="body" sz="quarter" idx="15"/>
          </p:nvPr>
        </p:nvSpPr>
        <p:spPr>
          <a:xfrm>
            <a:off x="841352" y="3467424"/>
            <a:ext cx="1667289" cy="892861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8" name="Рисунок 2"/>
          <p:cNvSpPr>
            <a:spLocks noGrp="1"/>
          </p:cNvSpPr>
          <p:nvPr>
            <p:ph type="pic" sz="quarter" idx="13"/>
          </p:nvPr>
        </p:nvSpPr>
        <p:spPr>
          <a:xfrm>
            <a:off x="6713238" y="1795272"/>
            <a:ext cx="1374386" cy="1521922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1200"/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7" name="Рисунок 2"/>
          <p:cNvSpPr>
            <a:spLocks noGrp="1"/>
          </p:cNvSpPr>
          <p:nvPr>
            <p:ph type="pic" sz="quarter" idx="12"/>
          </p:nvPr>
        </p:nvSpPr>
        <p:spPr>
          <a:xfrm>
            <a:off x="4802390" y="1779301"/>
            <a:ext cx="1374386" cy="1521922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1200"/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6" name="Рисунок 2"/>
          <p:cNvSpPr>
            <a:spLocks noGrp="1"/>
          </p:cNvSpPr>
          <p:nvPr>
            <p:ph type="pic" sz="quarter" idx="11"/>
          </p:nvPr>
        </p:nvSpPr>
        <p:spPr>
          <a:xfrm>
            <a:off x="2908619" y="1795272"/>
            <a:ext cx="1374386" cy="1521922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1200"/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>
          <a:xfrm>
            <a:off x="1006777" y="1800046"/>
            <a:ext cx="1374386" cy="1521922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1200"/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24" name="Текст 21"/>
          <p:cNvSpPr>
            <a:spLocks noGrp="1"/>
          </p:cNvSpPr>
          <p:nvPr>
            <p:ph type="body" sz="quarter" idx="16"/>
          </p:nvPr>
        </p:nvSpPr>
        <p:spPr>
          <a:xfrm>
            <a:off x="2743178" y="3462821"/>
            <a:ext cx="1667289" cy="892861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Текст 21"/>
          <p:cNvSpPr>
            <a:spLocks noGrp="1"/>
          </p:cNvSpPr>
          <p:nvPr>
            <p:ph type="body" sz="quarter" idx="17"/>
          </p:nvPr>
        </p:nvSpPr>
        <p:spPr>
          <a:xfrm>
            <a:off x="4666275" y="3462821"/>
            <a:ext cx="1667289" cy="892861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376467" y="839147"/>
            <a:ext cx="2582756" cy="216053"/>
          </a:xfrm>
          <a:prstGeom prst="rect">
            <a:avLst/>
          </a:prstGeom>
          <a:solidFill>
            <a:schemeClr val="bg1"/>
          </a:solidFill>
        </p:spPr>
        <p:txBody>
          <a:bodyPr lIns="68461" tIns="34231" rIns="68461" bIns="34231"/>
          <a:lstStyle>
            <a:lvl1pPr marL="0" indent="0"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С подписями</a:t>
            </a:r>
          </a:p>
        </p:txBody>
      </p:sp>
      <p:sp>
        <p:nvSpPr>
          <p:cNvPr id="27" name="Текст 5"/>
          <p:cNvSpPr>
            <a:spLocks noGrp="1"/>
          </p:cNvSpPr>
          <p:nvPr>
            <p:ph type="body" sz="quarter" idx="19" hasCustomPrompt="1"/>
          </p:nvPr>
        </p:nvSpPr>
        <p:spPr>
          <a:xfrm>
            <a:off x="375911" y="352132"/>
            <a:ext cx="3119940" cy="378391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Фотоизображения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2550"/>
          <p:cNvSpPr/>
          <p:nvPr/>
        </p:nvSpPr>
        <p:spPr>
          <a:xfrm>
            <a:off x="4551248" y="1802433"/>
            <a:ext cx="272743" cy="2387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7364"/>
                </a:moveTo>
                <a:cubicBezTo>
                  <a:pt x="20838" y="7364"/>
                  <a:pt x="20618" y="7584"/>
                  <a:pt x="20618" y="7855"/>
                </a:cubicBezTo>
                <a:lnTo>
                  <a:pt x="20618" y="18655"/>
                </a:lnTo>
                <a:cubicBezTo>
                  <a:pt x="20618" y="19739"/>
                  <a:pt x="19739" y="20618"/>
                  <a:pt x="18655" y="20618"/>
                </a:cubicBezTo>
                <a:lnTo>
                  <a:pt x="2945" y="20618"/>
                </a:lnTo>
                <a:cubicBezTo>
                  <a:pt x="1861" y="20618"/>
                  <a:pt x="982" y="19739"/>
                  <a:pt x="982" y="18655"/>
                </a:cubicBezTo>
                <a:lnTo>
                  <a:pt x="982" y="2945"/>
                </a:lnTo>
                <a:cubicBezTo>
                  <a:pt x="982" y="1861"/>
                  <a:pt x="1861" y="982"/>
                  <a:pt x="2945" y="982"/>
                </a:cubicBezTo>
                <a:lnTo>
                  <a:pt x="13745" y="982"/>
                </a:lnTo>
                <a:cubicBezTo>
                  <a:pt x="14017" y="982"/>
                  <a:pt x="14236" y="762"/>
                  <a:pt x="14236" y="491"/>
                </a:cubicBezTo>
                <a:cubicBezTo>
                  <a:pt x="14236" y="220"/>
                  <a:pt x="14017" y="0"/>
                  <a:pt x="13745" y="0"/>
                </a:cubicBezTo>
                <a:lnTo>
                  <a:pt x="2945" y="0"/>
                </a:lnTo>
                <a:cubicBezTo>
                  <a:pt x="1318" y="0"/>
                  <a:pt x="0" y="1319"/>
                  <a:pt x="0" y="2945"/>
                </a:cubicBezTo>
                <a:lnTo>
                  <a:pt x="0" y="18655"/>
                </a:lnTo>
                <a:cubicBezTo>
                  <a:pt x="0" y="20282"/>
                  <a:pt x="1318" y="21600"/>
                  <a:pt x="2945" y="21600"/>
                </a:cubicBezTo>
                <a:lnTo>
                  <a:pt x="18655" y="21600"/>
                </a:lnTo>
                <a:cubicBezTo>
                  <a:pt x="20282" y="21600"/>
                  <a:pt x="21600" y="20282"/>
                  <a:pt x="21600" y="18655"/>
                </a:cubicBezTo>
                <a:lnTo>
                  <a:pt x="21600" y="7855"/>
                </a:lnTo>
                <a:cubicBezTo>
                  <a:pt x="21600" y="7584"/>
                  <a:pt x="21380" y="7364"/>
                  <a:pt x="21109" y="7364"/>
                </a:cubicBezTo>
                <a:moveTo>
                  <a:pt x="7006" y="12764"/>
                </a:moveTo>
                <a:lnTo>
                  <a:pt x="8836" y="12764"/>
                </a:lnTo>
                <a:lnTo>
                  <a:pt x="8836" y="14594"/>
                </a:lnTo>
                <a:lnTo>
                  <a:pt x="6627" y="14973"/>
                </a:lnTo>
                <a:cubicBezTo>
                  <a:pt x="6627" y="14973"/>
                  <a:pt x="7006" y="12764"/>
                  <a:pt x="7006" y="12764"/>
                </a:cubicBezTo>
                <a:close/>
                <a:moveTo>
                  <a:pt x="16775" y="2742"/>
                </a:moveTo>
                <a:lnTo>
                  <a:pt x="18858" y="4825"/>
                </a:lnTo>
                <a:lnTo>
                  <a:pt x="9818" y="13865"/>
                </a:lnTo>
                <a:lnTo>
                  <a:pt x="9818" y="11782"/>
                </a:lnTo>
                <a:lnTo>
                  <a:pt x="7736" y="11782"/>
                </a:lnTo>
                <a:cubicBezTo>
                  <a:pt x="7736" y="11782"/>
                  <a:pt x="16775" y="2742"/>
                  <a:pt x="16775" y="2742"/>
                </a:cubicBezTo>
                <a:close/>
                <a:moveTo>
                  <a:pt x="18104" y="1414"/>
                </a:moveTo>
                <a:cubicBezTo>
                  <a:pt x="18371" y="1147"/>
                  <a:pt x="18739" y="982"/>
                  <a:pt x="19145" y="982"/>
                </a:cubicBezTo>
                <a:cubicBezTo>
                  <a:pt x="19959" y="982"/>
                  <a:pt x="20618" y="1642"/>
                  <a:pt x="20618" y="2455"/>
                </a:cubicBezTo>
                <a:cubicBezTo>
                  <a:pt x="20618" y="2861"/>
                  <a:pt x="20453" y="3230"/>
                  <a:pt x="20187" y="3496"/>
                </a:cubicBezTo>
                <a:lnTo>
                  <a:pt x="19552" y="4131"/>
                </a:lnTo>
                <a:lnTo>
                  <a:pt x="17469" y="2048"/>
                </a:lnTo>
                <a:cubicBezTo>
                  <a:pt x="17469" y="2048"/>
                  <a:pt x="18104" y="1414"/>
                  <a:pt x="18104" y="1414"/>
                </a:cubicBezTo>
                <a:close/>
                <a:moveTo>
                  <a:pt x="5400" y="16200"/>
                </a:moveTo>
                <a:lnTo>
                  <a:pt x="9590" y="15481"/>
                </a:lnTo>
                <a:lnTo>
                  <a:pt x="20881" y="4190"/>
                </a:lnTo>
                <a:cubicBezTo>
                  <a:pt x="21325" y="3746"/>
                  <a:pt x="21600" y="3133"/>
                  <a:pt x="21600" y="2455"/>
                </a:cubicBezTo>
                <a:cubicBezTo>
                  <a:pt x="21600" y="1099"/>
                  <a:pt x="20501" y="0"/>
                  <a:pt x="19145" y="0"/>
                </a:cubicBezTo>
                <a:cubicBezTo>
                  <a:pt x="18468" y="0"/>
                  <a:pt x="17854" y="275"/>
                  <a:pt x="17410" y="719"/>
                </a:cubicBezTo>
                <a:lnTo>
                  <a:pt x="6119" y="12010"/>
                </a:lnTo>
                <a:cubicBezTo>
                  <a:pt x="6119" y="12010"/>
                  <a:pt x="5400" y="16200"/>
                  <a:pt x="5400" y="1620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0694" tIns="10694" rIns="10694" bIns="10694" anchor="ctr"/>
          <a:lstStyle/>
          <a:p>
            <a:pPr defTabSz="128328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8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5" name="Shape 2550"/>
          <p:cNvSpPr/>
          <p:nvPr/>
        </p:nvSpPr>
        <p:spPr>
          <a:xfrm>
            <a:off x="4551248" y="2657097"/>
            <a:ext cx="272743" cy="2387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7364"/>
                </a:moveTo>
                <a:cubicBezTo>
                  <a:pt x="20838" y="7364"/>
                  <a:pt x="20618" y="7584"/>
                  <a:pt x="20618" y="7855"/>
                </a:cubicBezTo>
                <a:lnTo>
                  <a:pt x="20618" y="18655"/>
                </a:lnTo>
                <a:cubicBezTo>
                  <a:pt x="20618" y="19739"/>
                  <a:pt x="19739" y="20618"/>
                  <a:pt x="18655" y="20618"/>
                </a:cubicBezTo>
                <a:lnTo>
                  <a:pt x="2945" y="20618"/>
                </a:lnTo>
                <a:cubicBezTo>
                  <a:pt x="1861" y="20618"/>
                  <a:pt x="982" y="19739"/>
                  <a:pt x="982" y="18655"/>
                </a:cubicBezTo>
                <a:lnTo>
                  <a:pt x="982" y="2945"/>
                </a:lnTo>
                <a:cubicBezTo>
                  <a:pt x="982" y="1861"/>
                  <a:pt x="1861" y="982"/>
                  <a:pt x="2945" y="982"/>
                </a:cubicBezTo>
                <a:lnTo>
                  <a:pt x="13745" y="982"/>
                </a:lnTo>
                <a:cubicBezTo>
                  <a:pt x="14017" y="982"/>
                  <a:pt x="14236" y="762"/>
                  <a:pt x="14236" y="491"/>
                </a:cubicBezTo>
                <a:cubicBezTo>
                  <a:pt x="14236" y="220"/>
                  <a:pt x="14017" y="0"/>
                  <a:pt x="13745" y="0"/>
                </a:cubicBezTo>
                <a:lnTo>
                  <a:pt x="2945" y="0"/>
                </a:lnTo>
                <a:cubicBezTo>
                  <a:pt x="1318" y="0"/>
                  <a:pt x="0" y="1319"/>
                  <a:pt x="0" y="2945"/>
                </a:cubicBezTo>
                <a:lnTo>
                  <a:pt x="0" y="18655"/>
                </a:lnTo>
                <a:cubicBezTo>
                  <a:pt x="0" y="20282"/>
                  <a:pt x="1318" y="21600"/>
                  <a:pt x="2945" y="21600"/>
                </a:cubicBezTo>
                <a:lnTo>
                  <a:pt x="18655" y="21600"/>
                </a:lnTo>
                <a:cubicBezTo>
                  <a:pt x="20282" y="21600"/>
                  <a:pt x="21600" y="20282"/>
                  <a:pt x="21600" y="18655"/>
                </a:cubicBezTo>
                <a:lnTo>
                  <a:pt x="21600" y="7855"/>
                </a:lnTo>
                <a:cubicBezTo>
                  <a:pt x="21600" y="7584"/>
                  <a:pt x="21380" y="7364"/>
                  <a:pt x="21109" y="7364"/>
                </a:cubicBezTo>
                <a:moveTo>
                  <a:pt x="7006" y="12764"/>
                </a:moveTo>
                <a:lnTo>
                  <a:pt x="8836" y="12764"/>
                </a:lnTo>
                <a:lnTo>
                  <a:pt x="8836" y="14594"/>
                </a:lnTo>
                <a:lnTo>
                  <a:pt x="6627" y="14973"/>
                </a:lnTo>
                <a:cubicBezTo>
                  <a:pt x="6627" y="14973"/>
                  <a:pt x="7006" y="12764"/>
                  <a:pt x="7006" y="12764"/>
                </a:cubicBezTo>
                <a:close/>
                <a:moveTo>
                  <a:pt x="16775" y="2742"/>
                </a:moveTo>
                <a:lnTo>
                  <a:pt x="18858" y="4825"/>
                </a:lnTo>
                <a:lnTo>
                  <a:pt x="9818" y="13865"/>
                </a:lnTo>
                <a:lnTo>
                  <a:pt x="9818" y="11782"/>
                </a:lnTo>
                <a:lnTo>
                  <a:pt x="7736" y="11782"/>
                </a:lnTo>
                <a:cubicBezTo>
                  <a:pt x="7736" y="11782"/>
                  <a:pt x="16775" y="2742"/>
                  <a:pt x="16775" y="2742"/>
                </a:cubicBezTo>
                <a:close/>
                <a:moveTo>
                  <a:pt x="18104" y="1414"/>
                </a:moveTo>
                <a:cubicBezTo>
                  <a:pt x="18371" y="1147"/>
                  <a:pt x="18739" y="982"/>
                  <a:pt x="19145" y="982"/>
                </a:cubicBezTo>
                <a:cubicBezTo>
                  <a:pt x="19959" y="982"/>
                  <a:pt x="20618" y="1642"/>
                  <a:pt x="20618" y="2455"/>
                </a:cubicBezTo>
                <a:cubicBezTo>
                  <a:pt x="20618" y="2861"/>
                  <a:pt x="20453" y="3230"/>
                  <a:pt x="20187" y="3496"/>
                </a:cubicBezTo>
                <a:lnTo>
                  <a:pt x="19552" y="4131"/>
                </a:lnTo>
                <a:lnTo>
                  <a:pt x="17469" y="2048"/>
                </a:lnTo>
                <a:cubicBezTo>
                  <a:pt x="17469" y="2048"/>
                  <a:pt x="18104" y="1414"/>
                  <a:pt x="18104" y="1414"/>
                </a:cubicBezTo>
                <a:close/>
                <a:moveTo>
                  <a:pt x="5400" y="16200"/>
                </a:moveTo>
                <a:lnTo>
                  <a:pt x="9590" y="15481"/>
                </a:lnTo>
                <a:lnTo>
                  <a:pt x="20881" y="4190"/>
                </a:lnTo>
                <a:cubicBezTo>
                  <a:pt x="21325" y="3746"/>
                  <a:pt x="21600" y="3133"/>
                  <a:pt x="21600" y="2455"/>
                </a:cubicBezTo>
                <a:cubicBezTo>
                  <a:pt x="21600" y="1099"/>
                  <a:pt x="20501" y="0"/>
                  <a:pt x="19145" y="0"/>
                </a:cubicBezTo>
                <a:cubicBezTo>
                  <a:pt x="18468" y="0"/>
                  <a:pt x="17854" y="275"/>
                  <a:pt x="17410" y="719"/>
                </a:cubicBezTo>
                <a:lnTo>
                  <a:pt x="6119" y="12010"/>
                </a:lnTo>
                <a:cubicBezTo>
                  <a:pt x="6119" y="12010"/>
                  <a:pt x="5400" y="16200"/>
                  <a:pt x="5400" y="1620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10694" tIns="10694" rIns="10694" bIns="10694" anchor="ctr"/>
          <a:lstStyle/>
          <a:p>
            <a:pPr defTabSz="128328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800">
              <a:solidFill>
                <a:srgbClr val="0000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6" name="Shape 2550"/>
          <p:cNvSpPr/>
          <p:nvPr/>
        </p:nvSpPr>
        <p:spPr>
          <a:xfrm>
            <a:off x="4551248" y="3504598"/>
            <a:ext cx="272743" cy="2387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7364"/>
                </a:moveTo>
                <a:cubicBezTo>
                  <a:pt x="20838" y="7364"/>
                  <a:pt x="20618" y="7584"/>
                  <a:pt x="20618" y="7855"/>
                </a:cubicBezTo>
                <a:lnTo>
                  <a:pt x="20618" y="18655"/>
                </a:lnTo>
                <a:cubicBezTo>
                  <a:pt x="20618" y="19739"/>
                  <a:pt x="19739" y="20618"/>
                  <a:pt x="18655" y="20618"/>
                </a:cubicBezTo>
                <a:lnTo>
                  <a:pt x="2945" y="20618"/>
                </a:lnTo>
                <a:cubicBezTo>
                  <a:pt x="1861" y="20618"/>
                  <a:pt x="982" y="19739"/>
                  <a:pt x="982" y="18655"/>
                </a:cubicBezTo>
                <a:lnTo>
                  <a:pt x="982" y="2945"/>
                </a:lnTo>
                <a:cubicBezTo>
                  <a:pt x="982" y="1861"/>
                  <a:pt x="1861" y="982"/>
                  <a:pt x="2945" y="982"/>
                </a:cubicBezTo>
                <a:lnTo>
                  <a:pt x="13745" y="982"/>
                </a:lnTo>
                <a:cubicBezTo>
                  <a:pt x="14017" y="982"/>
                  <a:pt x="14236" y="762"/>
                  <a:pt x="14236" y="491"/>
                </a:cubicBezTo>
                <a:cubicBezTo>
                  <a:pt x="14236" y="220"/>
                  <a:pt x="14017" y="0"/>
                  <a:pt x="13745" y="0"/>
                </a:cubicBezTo>
                <a:lnTo>
                  <a:pt x="2945" y="0"/>
                </a:lnTo>
                <a:cubicBezTo>
                  <a:pt x="1318" y="0"/>
                  <a:pt x="0" y="1319"/>
                  <a:pt x="0" y="2945"/>
                </a:cubicBezTo>
                <a:lnTo>
                  <a:pt x="0" y="18655"/>
                </a:lnTo>
                <a:cubicBezTo>
                  <a:pt x="0" y="20282"/>
                  <a:pt x="1318" y="21600"/>
                  <a:pt x="2945" y="21600"/>
                </a:cubicBezTo>
                <a:lnTo>
                  <a:pt x="18655" y="21600"/>
                </a:lnTo>
                <a:cubicBezTo>
                  <a:pt x="20282" y="21600"/>
                  <a:pt x="21600" y="20282"/>
                  <a:pt x="21600" y="18655"/>
                </a:cubicBezTo>
                <a:lnTo>
                  <a:pt x="21600" y="7855"/>
                </a:lnTo>
                <a:cubicBezTo>
                  <a:pt x="21600" y="7584"/>
                  <a:pt x="21380" y="7364"/>
                  <a:pt x="21109" y="7364"/>
                </a:cubicBezTo>
                <a:moveTo>
                  <a:pt x="7006" y="12764"/>
                </a:moveTo>
                <a:lnTo>
                  <a:pt x="8836" y="12764"/>
                </a:lnTo>
                <a:lnTo>
                  <a:pt x="8836" y="14594"/>
                </a:lnTo>
                <a:lnTo>
                  <a:pt x="6627" y="14973"/>
                </a:lnTo>
                <a:cubicBezTo>
                  <a:pt x="6627" y="14973"/>
                  <a:pt x="7006" y="12764"/>
                  <a:pt x="7006" y="12764"/>
                </a:cubicBezTo>
                <a:close/>
                <a:moveTo>
                  <a:pt x="16775" y="2742"/>
                </a:moveTo>
                <a:lnTo>
                  <a:pt x="18858" y="4825"/>
                </a:lnTo>
                <a:lnTo>
                  <a:pt x="9818" y="13865"/>
                </a:lnTo>
                <a:lnTo>
                  <a:pt x="9818" y="11782"/>
                </a:lnTo>
                <a:lnTo>
                  <a:pt x="7736" y="11782"/>
                </a:lnTo>
                <a:cubicBezTo>
                  <a:pt x="7736" y="11782"/>
                  <a:pt x="16775" y="2742"/>
                  <a:pt x="16775" y="2742"/>
                </a:cubicBezTo>
                <a:close/>
                <a:moveTo>
                  <a:pt x="18104" y="1414"/>
                </a:moveTo>
                <a:cubicBezTo>
                  <a:pt x="18371" y="1147"/>
                  <a:pt x="18739" y="982"/>
                  <a:pt x="19145" y="982"/>
                </a:cubicBezTo>
                <a:cubicBezTo>
                  <a:pt x="19959" y="982"/>
                  <a:pt x="20618" y="1642"/>
                  <a:pt x="20618" y="2455"/>
                </a:cubicBezTo>
                <a:cubicBezTo>
                  <a:pt x="20618" y="2861"/>
                  <a:pt x="20453" y="3230"/>
                  <a:pt x="20187" y="3496"/>
                </a:cubicBezTo>
                <a:lnTo>
                  <a:pt x="19552" y="4131"/>
                </a:lnTo>
                <a:lnTo>
                  <a:pt x="17469" y="2048"/>
                </a:lnTo>
                <a:cubicBezTo>
                  <a:pt x="17469" y="2048"/>
                  <a:pt x="18104" y="1414"/>
                  <a:pt x="18104" y="1414"/>
                </a:cubicBezTo>
                <a:close/>
                <a:moveTo>
                  <a:pt x="5400" y="16200"/>
                </a:moveTo>
                <a:lnTo>
                  <a:pt x="9590" y="15481"/>
                </a:lnTo>
                <a:lnTo>
                  <a:pt x="20881" y="4190"/>
                </a:lnTo>
                <a:cubicBezTo>
                  <a:pt x="21325" y="3746"/>
                  <a:pt x="21600" y="3133"/>
                  <a:pt x="21600" y="2455"/>
                </a:cubicBezTo>
                <a:cubicBezTo>
                  <a:pt x="21600" y="1099"/>
                  <a:pt x="20501" y="0"/>
                  <a:pt x="19145" y="0"/>
                </a:cubicBezTo>
                <a:cubicBezTo>
                  <a:pt x="18468" y="0"/>
                  <a:pt x="17854" y="275"/>
                  <a:pt x="17410" y="719"/>
                </a:cubicBezTo>
                <a:lnTo>
                  <a:pt x="6119" y="12010"/>
                </a:lnTo>
                <a:cubicBezTo>
                  <a:pt x="6119" y="12010"/>
                  <a:pt x="5400" y="16200"/>
                  <a:pt x="5400" y="1620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10694" tIns="10694" rIns="10694" bIns="10694" anchor="ctr"/>
          <a:lstStyle/>
          <a:p>
            <a:pPr defTabSz="128328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8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9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375911" y="839147"/>
            <a:ext cx="2582756" cy="216053"/>
          </a:xfrm>
          <a:prstGeom prst="rect">
            <a:avLst/>
          </a:prstGeom>
          <a:solidFill>
            <a:schemeClr val="bg1"/>
          </a:solidFill>
        </p:spPr>
        <p:txBody>
          <a:bodyPr lIns="68461" tIns="34231" rIns="68461" bIns="34231"/>
          <a:lstStyle>
            <a:lvl1pPr marL="0" indent="0"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Вместе с текстом</a:t>
            </a:r>
          </a:p>
        </p:txBody>
      </p:sp>
      <p:sp>
        <p:nvSpPr>
          <p:cNvPr id="20" name="Текст 5"/>
          <p:cNvSpPr>
            <a:spLocks noGrp="1"/>
          </p:cNvSpPr>
          <p:nvPr>
            <p:ph type="body" sz="quarter" idx="14" hasCustomPrompt="1"/>
          </p:nvPr>
        </p:nvSpPr>
        <p:spPr>
          <a:xfrm>
            <a:off x="375911" y="352132"/>
            <a:ext cx="4311708" cy="378391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Использование графики</a:t>
            </a:r>
          </a:p>
        </p:txBody>
      </p:sp>
      <p:sp>
        <p:nvSpPr>
          <p:cNvPr id="17" name="Рисунок 4"/>
          <p:cNvSpPr>
            <a:spLocks noGrp="1"/>
          </p:cNvSpPr>
          <p:nvPr>
            <p:ph type="pic" sz="quarter" idx="15"/>
          </p:nvPr>
        </p:nvSpPr>
        <p:spPr>
          <a:xfrm>
            <a:off x="376467" y="1272298"/>
            <a:ext cx="3496407" cy="3572637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>
              <a:buNone/>
              <a:defRPr sz="1200" baseline="0"/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8" name="Текст 21"/>
          <p:cNvSpPr>
            <a:spLocks noGrp="1"/>
          </p:cNvSpPr>
          <p:nvPr>
            <p:ph type="body" sz="quarter" idx="16"/>
          </p:nvPr>
        </p:nvSpPr>
        <p:spPr>
          <a:xfrm>
            <a:off x="4948522" y="1536265"/>
            <a:ext cx="3603855" cy="771070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1" name="Текст 21"/>
          <p:cNvSpPr>
            <a:spLocks noGrp="1"/>
          </p:cNvSpPr>
          <p:nvPr>
            <p:ph type="body" sz="quarter" idx="17"/>
          </p:nvPr>
        </p:nvSpPr>
        <p:spPr>
          <a:xfrm>
            <a:off x="4948522" y="2409319"/>
            <a:ext cx="3603855" cy="771070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Текст 21"/>
          <p:cNvSpPr>
            <a:spLocks noGrp="1"/>
          </p:cNvSpPr>
          <p:nvPr>
            <p:ph type="body" sz="quarter" idx="18"/>
          </p:nvPr>
        </p:nvSpPr>
        <p:spPr>
          <a:xfrm>
            <a:off x="4948522" y="3275620"/>
            <a:ext cx="3603855" cy="771070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540"/>
          <p:cNvSpPr>
            <a:spLocks noChangeAspect="1"/>
          </p:cNvSpPr>
          <p:nvPr/>
        </p:nvSpPr>
        <p:spPr>
          <a:xfrm>
            <a:off x="611893" y="2026842"/>
            <a:ext cx="296460" cy="2984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 w="12700">
            <a:miter lim="400000"/>
          </a:ln>
        </p:spPr>
        <p:txBody>
          <a:bodyPr lIns="28518" tIns="28518" rIns="28518" bIns="28518" anchor="ctr"/>
          <a:lstStyle/>
          <a:p>
            <a:pPr defTabSz="342203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2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2" name="Shape 2540"/>
          <p:cNvSpPr>
            <a:spLocks noChangeAspect="1"/>
          </p:cNvSpPr>
          <p:nvPr/>
        </p:nvSpPr>
        <p:spPr>
          <a:xfrm>
            <a:off x="611893" y="2905379"/>
            <a:ext cx="296460" cy="2984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 w="12700">
            <a:miter lim="400000"/>
          </a:ln>
        </p:spPr>
        <p:txBody>
          <a:bodyPr lIns="28518" tIns="28518" rIns="28518" bIns="28518" anchor="ctr"/>
          <a:lstStyle/>
          <a:p>
            <a:pPr defTabSz="342203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2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4" name="Shape 2540"/>
          <p:cNvSpPr>
            <a:spLocks noChangeAspect="1"/>
          </p:cNvSpPr>
          <p:nvPr/>
        </p:nvSpPr>
        <p:spPr>
          <a:xfrm>
            <a:off x="611893" y="3825695"/>
            <a:ext cx="296460" cy="2972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 w="12700">
            <a:miter lim="400000"/>
          </a:ln>
        </p:spPr>
        <p:txBody>
          <a:bodyPr lIns="28518" tIns="28518" rIns="28518" bIns="28518" anchor="ctr"/>
          <a:lstStyle/>
          <a:p>
            <a:pPr defTabSz="342203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2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2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375911" y="839147"/>
            <a:ext cx="2582756" cy="216053"/>
          </a:xfrm>
          <a:prstGeom prst="rect">
            <a:avLst/>
          </a:prstGeom>
          <a:solidFill>
            <a:schemeClr val="bg1"/>
          </a:solidFill>
        </p:spPr>
        <p:txBody>
          <a:bodyPr lIns="68461" tIns="34231" rIns="68461" bIns="34231"/>
          <a:lstStyle>
            <a:lvl1pPr marL="0" indent="0"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Подзаголовок темы страницы</a:t>
            </a:r>
          </a:p>
        </p:txBody>
      </p:sp>
      <p:sp>
        <p:nvSpPr>
          <p:cNvPr id="33" name="Текст 5"/>
          <p:cNvSpPr>
            <a:spLocks noGrp="1"/>
          </p:cNvSpPr>
          <p:nvPr>
            <p:ph type="body" sz="quarter" idx="14" hasCustomPrompt="1"/>
          </p:nvPr>
        </p:nvSpPr>
        <p:spPr>
          <a:xfrm>
            <a:off x="375911" y="352132"/>
            <a:ext cx="4311708" cy="378391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Использование графиков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5" hasCustomPrompt="1"/>
          </p:nvPr>
        </p:nvSpPr>
        <p:spPr>
          <a:xfrm>
            <a:off x="5325045" y="1218732"/>
            <a:ext cx="3496407" cy="3572637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1200" baseline="0"/>
            </a:lvl1pPr>
          </a:lstStyle>
          <a:p>
            <a:r>
              <a:rPr lang="ru-RU" dirty="0"/>
              <a:t>Вставка графика</a:t>
            </a:r>
          </a:p>
        </p:txBody>
      </p:sp>
      <p:sp>
        <p:nvSpPr>
          <p:cNvPr id="11" name="Текст 21"/>
          <p:cNvSpPr>
            <a:spLocks noGrp="1"/>
          </p:cNvSpPr>
          <p:nvPr>
            <p:ph type="body" sz="quarter" idx="16"/>
          </p:nvPr>
        </p:nvSpPr>
        <p:spPr>
          <a:xfrm>
            <a:off x="1075722" y="1867880"/>
            <a:ext cx="3603855" cy="771070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Текст 21"/>
          <p:cNvSpPr>
            <a:spLocks noGrp="1"/>
          </p:cNvSpPr>
          <p:nvPr>
            <p:ph type="body" sz="quarter" idx="17"/>
          </p:nvPr>
        </p:nvSpPr>
        <p:spPr>
          <a:xfrm>
            <a:off x="1075722" y="2740934"/>
            <a:ext cx="3603855" cy="771070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Текст 21"/>
          <p:cNvSpPr>
            <a:spLocks noGrp="1"/>
          </p:cNvSpPr>
          <p:nvPr>
            <p:ph type="body" sz="quarter" idx="18"/>
          </p:nvPr>
        </p:nvSpPr>
        <p:spPr>
          <a:xfrm>
            <a:off x="1075722" y="3607236"/>
            <a:ext cx="3603855" cy="771070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4"/>
          <p:cNvSpPr>
            <a:spLocks noChangeArrowheads="1"/>
          </p:cNvSpPr>
          <p:nvPr/>
        </p:nvSpPr>
        <p:spPr bwMode="auto">
          <a:xfrm>
            <a:off x="2583942" y="3793466"/>
            <a:ext cx="444433" cy="253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461" tIns="34231" rIns="68461" bIns="34231">
            <a:spAutoFit/>
          </a:bodyPr>
          <a:lstStyle>
            <a:lvl1pPr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9pPr>
          </a:lstStyle>
          <a:p>
            <a:pPr eaLnBrk="1" hangingPunct="1"/>
            <a:r>
              <a:rPr lang="id-ID" altLang="ru-RU" sz="1200">
                <a:solidFill>
                  <a:schemeClr val="bg1"/>
                </a:solidFill>
              </a:rPr>
              <a:t>45%</a:t>
            </a:r>
            <a:endParaRPr lang="en-US" altLang="ru-RU" sz="1200">
              <a:solidFill>
                <a:schemeClr val="bg1"/>
              </a:solidFill>
            </a:endParaRPr>
          </a:p>
        </p:txBody>
      </p:sp>
      <p:sp>
        <p:nvSpPr>
          <p:cNvPr id="21" name="Rectangle 25"/>
          <p:cNvSpPr>
            <a:spLocks noChangeArrowheads="1"/>
          </p:cNvSpPr>
          <p:nvPr/>
        </p:nvSpPr>
        <p:spPr bwMode="auto">
          <a:xfrm>
            <a:off x="3708117" y="3342261"/>
            <a:ext cx="444433" cy="253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461" tIns="34231" rIns="68461" bIns="34231">
            <a:spAutoFit/>
          </a:bodyPr>
          <a:lstStyle>
            <a:lvl1pPr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9pPr>
          </a:lstStyle>
          <a:p>
            <a:pPr eaLnBrk="1" hangingPunct="1"/>
            <a:r>
              <a:rPr lang="id-ID" altLang="ru-RU" sz="1200" dirty="0">
                <a:solidFill>
                  <a:schemeClr val="bg1"/>
                </a:solidFill>
              </a:rPr>
              <a:t>60%</a:t>
            </a:r>
            <a:endParaRPr lang="en-US" altLang="ru-RU" sz="1200" dirty="0">
              <a:solidFill>
                <a:schemeClr val="bg1"/>
              </a:solidFill>
            </a:endParaRPr>
          </a:p>
        </p:txBody>
      </p:sp>
      <p:sp>
        <p:nvSpPr>
          <p:cNvPr id="22" name="Rectangle 26"/>
          <p:cNvSpPr>
            <a:spLocks noChangeArrowheads="1"/>
          </p:cNvSpPr>
          <p:nvPr/>
        </p:nvSpPr>
        <p:spPr bwMode="auto">
          <a:xfrm>
            <a:off x="4812132" y="3797047"/>
            <a:ext cx="444433" cy="253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461" tIns="34231" rIns="68461" bIns="34231">
            <a:spAutoFit/>
          </a:bodyPr>
          <a:lstStyle>
            <a:lvl1pPr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9pPr>
          </a:lstStyle>
          <a:p>
            <a:pPr eaLnBrk="1" hangingPunct="1"/>
            <a:r>
              <a:rPr lang="id-ID" altLang="ru-RU" sz="1200">
                <a:solidFill>
                  <a:schemeClr val="bg1"/>
                </a:solidFill>
              </a:rPr>
              <a:t>40%</a:t>
            </a:r>
            <a:endParaRPr lang="en-US" altLang="ru-RU" sz="1200">
              <a:solidFill>
                <a:schemeClr val="bg1"/>
              </a:solidFill>
            </a:endParaRPr>
          </a:p>
        </p:txBody>
      </p:sp>
      <p:sp>
        <p:nvSpPr>
          <p:cNvPr id="23" name="Rectangle 27"/>
          <p:cNvSpPr>
            <a:spLocks noChangeArrowheads="1"/>
          </p:cNvSpPr>
          <p:nvPr/>
        </p:nvSpPr>
        <p:spPr bwMode="auto">
          <a:xfrm>
            <a:off x="5843812" y="3797047"/>
            <a:ext cx="444433" cy="253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461" tIns="34231" rIns="68461" bIns="34231">
            <a:spAutoFit/>
          </a:bodyPr>
          <a:lstStyle>
            <a:lvl1pPr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9pPr>
          </a:lstStyle>
          <a:p>
            <a:pPr eaLnBrk="1" hangingPunct="1"/>
            <a:r>
              <a:rPr lang="id-ID" altLang="ru-RU" sz="1200">
                <a:solidFill>
                  <a:schemeClr val="bg1"/>
                </a:solidFill>
              </a:rPr>
              <a:t>20%</a:t>
            </a:r>
            <a:endParaRPr lang="en-US" altLang="ru-RU" sz="1200">
              <a:solidFill>
                <a:schemeClr val="bg1"/>
              </a:solidFill>
            </a:endParaRPr>
          </a:p>
        </p:txBody>
      </p:sp>
      <p:sp>
        <p:nvSpPr>
          <p:cNvPr id="24" name="TextBox 28"/>
          <p:cNvSpPr txBox="1">
            <a:spLocks noChangeArrowheads="1"/>
          </p:cNvSpPr>
          <p:nvPr/>
        </p:nvSpPr>
        <p:spPr bwMode="auto">
          <a:xfrm>
            <a:off x="2370491" y="4072783"/>
            <a:ext cx="852617" cy="207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461" tIns="34231" rIns="68461" bIns="34231">
            <a:spAutoFit/>
          </a:bodyPr>
          <a:lstStyle>
            <a:lvl1pPr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ru-RU" altLang="ru-RU" sz="900">
                <a:solidFill>
                  <a:schemeClr val="bg1"/>
                </a:solidFill>
              </a:rPr>
              <a:t>Показатель 1</a:t>
            </a:r>
            <a:endParaRPr lang="id-ID" altLang="ru-RU" sz="900">
              <a:solidFill>
                <a:schemeClr val="bg1"/>
              </a:solidFill>
            </a:endParaRPr>
          </a:p>
        </p:txBody>
      </p:sp>
      <p:sp>
        <p:nvSpPr>
          <p:cNvPr id="25" name="TextBox 29"/>
          <p:cNvSpPr txBox="1">
            <a:spLocks noChangeArrowheads="1"/>
          </p:cNvSpPr>
          <p:nvPr/>
        </p:nvSpPr>
        <p:spPr bwMode="auto">
          <a:xfrm>
            <a:off x="3540301" y="3733782"/>
            <a:ext cx="668854" cy="484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461" tIns="34231" rIns="68461" bIns="34231">
            <a:spAutoFit/>
          </a:bodyPr>
          <a:lstStyle>
            <a:lvl1pPr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ru-RU" altLang="ru-RU" sz="900">
                <a:solidFill>
                  <a:schemeClr val="bg1"/>
                </a:solidFill>
              </a:rPr>
              <a:t>Потянуть </a:t>
            </a:r>
          </a:p>
          <a:p>
            <a:pPr algn="ctr" eaLnBrk="1" hangingPunct="1"/>
            <a:r>
              <a:rPr lang="ru-RU" altLang="ru-RU" sz="900">
                <a:solidFill>
                  <a:schemeClr val="bg1"/>
                </a:solidFill>
              </a:rPr>
              <a:t>столбец </a:t>
            </a:r>
          </a:p>
          <a:p>
            <a:pPr algn="ctr" eaLnBrk="1" hangingPunct="1"/>
            <a:r>
              <a:rPr lang="ru-RU" altLang="ru-RU" sz="900">
                <a:solidFill>
                  <a:schemeClr val="bg1"/>
                </a:solidFill>
              </a:rPr>
              <a:t>наверх</a:t>
            </a:r>
            <a:endParaRPr lang="id-ID" altLang="ru-RU" sz="900">
              <a:solidFill>
                <a:schemeClr val="bg1"/>
              </a:solidFill>
            </a:endParaRPr>
          </a:p>
        </p:txBody>
      </p:sp>
      <p:sp>
        <p:nvSpPr>
          <p:cNvPr id="26" name="TextBox 30"/>
          <p:cNvSpPr txBox="1">
            <a:spLocks noChangeArrowheads="1"/>
          </p:cNvSpPr>
          <p:nvPr/>
        </p:nvSpPr>
        <p:spPr bwMode="auto">
          <a:xfrm>
            <a:off x="4605797" y="4069202"/>
            <a:ext cx="852618" cy="207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461" tIns="34231" rIns="68461" bIns="34231">
            <a:spAutoFit/>
          </a:bodyPr>
          <a:lstStyle>
            <a:lvl1pPr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ru-RU" altLang="ru-RU" sz="900">
                <a:solidFill>
                  <a:schemeClr val="bg1"/>
                </a:solidFill>
              </a:rPr>
              <a:t>Показатель 3</a:t>
            </a:r>
            <a:endParaRPr lang="id-ID" altLang="ru-RU" sz="900">
              <a:solidFill>
                <a:schemeClr val="bg1"/>
              </a:solidFill>
            </a:endParaRPr>
          </a:p>
        </p:txBody>
      </p:sp>
      <p:sp>
        <p:nvSpPr>
          <p:cNvPr id="27" name="TextBox 31"/>
          <p:cNvSpPr txBox="1">
            <a:spLocks noChangeArrowheads="1"/>
          </p:cNvSpPr>
          <p:nvPr/>
        </p:nvSpPr>
        <p:spPr bwMode="auto">
          <a:xfrm>
            <a:off x="5657636" y="4065621"/>
            <a:ext cx="851432" cy="207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461" tIns="34231" rIns="68461" bIns="34231">
            <a:spAutoFit/>
          </a:bodyPr>
          <a:lstStyle>
            <a:lvl1pPr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ru-RU" altLang="ru-RU" sz="900">
                <a:solidFill>
                  <a:schemeClr val="bg1"/>
                </a:solidFill>
              </a:rPr>
              <a:t>Показатель 4</a:t>
            </a:r>
            <a:endParaRPr lang="id-ID" altLang="ru-RU" sz="900">
              <a:solidFill>
                <a:schemeClr val="bg1"/>
              </a:solidFill>
            </a:endParaRPr>
          </a:p>
        </p:txBody>
      </p:sp>
      <p:sp>
        <p:nvSpPr>
          <p:cNvPr id="28" name="Rectangle 32"/>
          <p:cNvSpPr/>
          <p:nvPr/>
        </p:nvSpPr>
        <p:spPr>
          <a:xfrm>
            <a:off x="6967986" y="1945673"/>
            <a:ext cx="1755041" cy="2591446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82563" tIns="182563" rIns="182563" bIns="182563" spcCol="951"/>
          <a:lstStyle/>
          <a:p>
            <a:pPr defTabSz="665578" eaLnBrk="1" fontAlgn="auto" hangingPunct="1">
              <a:lnSpc>
                <a:spcPct val="90000"/>
              </a:lnSpc>
              <a:spcAft>
                <a:spcPts val="200"/>
              </a:spcAft>
              <a:defRPr/>
            </a:pP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9" name="Rectangle 33"/>
          <p:cNvSpPr/>
          <p:nvPr/>
        </p:nvSpPr>
        <p:spPr>
          <a:xfrm>
            <a:off x="6967986" y="1371521"/>
            <a:ext cx="1755041" cy="56937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82563" tIns="91282" rIns="182563" bIns="182563" spcCol="951">
            <a:spAutoFit/>
          </a:bodyPr>
          <a:lstStyle/>
          <a:p>
            <a:pPr algn="r" defTabSz="665578" eaLnBrk="1" fontAlgn="auto" hangingPunct="1">
              <a:lnSpc>
                <a:spcPct val="90000"/>
              </a:lnSpc>
              <a:spcAft>
                <a:spcPts val="200"/>
              </a:spcAft>
              <a:defRPr/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32" name="Rectangle 38"/>
          <p:cNvSpPr/>
          <p:nvPr/>
        </p:nvSpPr>
        <p:spPr>
          <a:xfrm>
            <a:off x="224124" y="1938511"/>
            <a:ext cx="1753855" cy="2591446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82563" tIns="182563" rIns="182563" bIns="182563" spcCol="951"/>
          <a:lstStyle/>
          <a:p>
            <a:pPr defTabSz="665578" eaLnBrk="1" fontAlgn="auto" hangingPunct="1">
              <a:lnSpc>
                <a:spcPct val="90000"/>
              </a:lnSpc>
              <a:spcAft>
                <a:spcPts val="200"/>
              </a:spcAft>
              <a:defRPr/>
            </a:pP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33" name="Rectangle 39"/>
          <p:cNvSpPr/>
          <p:nvPr/>
        </p:nvSpPr>
        <p:spPr>
          <a:xfrm>
            <a:off x="224124" y="1364359"/>
            <a:ext cx="1753855" cy="56937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82563" tIns="91282" rIns="182563" bIns="182563" spcCol="951">
            <a:spAutoFit/>
          </a:bodyPr>
          <a:lstStyle/>
          <a:p>
            <a:pPr algn="r" defTabSz="665578" eaLnBrk="1" fontAlgn="auto" hangingPunct="1">
              <a:lnSpc>
                <a:spcPct val="90000"/>
              </a:lnSpc>
              <a:spcAft>
                <a:spcPts val="200"/>
              </a:spcAft>
              <a:defRPr/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40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375911" y="839147"/>
            <a:ext cx="2582756" cy="216053"/>
          </a:xfrm>
          <a:prstGeom prst="rect">
            <a:avLst/>
          </a:prstGeom>
          <a:solidFill>
            <a:schemeClr val="bg1"/>
          </a:solidFill>
        </p:spPr>
        <p:txBody>
          <a:bodyPr lIns="68461" tIns="34231" rIns="68461" bIns="34231"/>
          <a:lstStyle>
            <a:lvl1pPr marL="0" indent="0"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Подзаголовок страницы</a:t>
            </a:r>
          </a:p>
        </p:txBody>
      </p:sp>
      <p:sp>
        <p:nvSpPr>
          <p:cNvPr id="41" name="Текст 5"/>
          <p:cNvSpPr>
            <a:spLocks noGrp="1"/>
          </p:cNvSpPr>
          <p:nvPr>
            <p:ph type="body" sz="quarter" idx="14" hasCustomPrompt="1"/>
          </p:nvPr>
        </p:nvSpPr>
        <p:spPr>
          <a:xfrm>
            <a:off x="375911" y="352132"/>
            <a:ext cx="4311708" cy="378391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Пример </a:t>
            </a:r>
            <a:r>
              <a:rPr lang="ru-RU" dirty="0" err="1"/>
              <a:t>инфографики</a:t>
            </a:r>
            <a:endParaRPr lang="ru-RU" dirty="0"/>
          </a:p>
        </p:txBody>
      </p:sp>
      <p:sp>
        <p:nvSpPr>
          <p:cNvPr id="38" name="Рисунок 37"/>
          <p:cNvSpPr>
            <a:spLocks noGrp="1"/>
          </p:cNvSpPr>
          <p:nvPr>
            <p:ph type="pic" sz="quarter" idx="15" hasCustomPrompt="1"/>
          </p:nvPr>
        </p:nvSpPr>
        <p:spPr>
          <a:xfrm>
            <a:off x="2370491" y="1371520"/>
            <a:ext cx="4138577" cy="3158436"/>
          </a:xfrm>
          <a:prstGeom prst="rect">
            <a:avLst/>
          </a:prstGeom>
        </p:spPr>
        <p:txBody>
          <a:bodyPr lIns="68461" tIns="34231" rIns="68461" bIns="34231"/>
          <a:lstStyle>
            <a:lvl1pPr algn="l">
              <a:defRPr sz="1200" baseline="0"/>
            </a:lvl1pPr>
          </a:lstStyle>
          <a:p>
            <a:r>
              <a:rPr lang="ru-RU" dirty="0"/>
              <a:t>Вставить график</a:t>
            </a:r>
          </a:p>
        </p:txBody>
      </p:sp>
      <p:sp>
        <p:nvSpPr>
          <p:cNvPr id="42" name="Текст 41"/>
          <p:cNvSpPr>
            <a:spLocks noGrp="1"/>
          </p:cNvSpPr>
          <p:nvPr>
            <p:ph type="body" sz="quarter" idx="16" hasCustomPrompt="1"/>
          </p:nvPr>
        </p:nvSpPr>
        <p:spPr>
          <a:xfrm>
            <a:off x="430460" y="1488500"/>
            <a:ext cx="1290192" cy="324677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43" name="Текст 41"/>
          <p:cNvSpPr>
            <a:spLocks noGrp="1"/>
          </p:cNvSpPr>
          <p:nvPr>
            <p:ph type="body" sz="quarter" idx="17" hasCustomPrompt="1"/>
          </p:nvPr>
        </p:nvSpPr>
        <p:spPr>
          <a:xfrm>
            <a:off x="7200411" y="1486709"/>
            <a:ext cx="1290192" cy="324677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45" name="Текст 44"/>
          <p:cNvSpPr>
            <a:spLocks noGrp="1"/>
          </p:cNvSpPr>
          <p:nvPr>
            <p:ph type="body" sz="quarter" idx="18" hasCustomPrompt="1"/>
          </p:nvPr>
        </p:nvSpPr>
        <p:spPr>
          <a:xfrm>
            <a:off x="322548" y="2030312"/>
            <a:ext cx="1560008" cy="2382666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dirty="0"/>
              <a:t>Вставить текст </a:t>
            </a:r>
          </a:p>
        </p:txBody>
      </p:sp>
      <p:sp>
        <p:nvSpPr>
          <p:cNvPr id="46" name="Текст 44"/>
          <p:cNvSpPr>
            <a:spLocks noGrp="1"/>
          </p:cNvSpPr>
          <p:nvPr>
            <p:ph type="body" sz="quarter" idx="19" hasCustomPrompt="1"/>
          </p:nvPr>
        </p:nvSpPr>
        <p:spPr>
          <a:xfrm>
            <a:off x="7065503" y="2042900"/>
            <a:ext cx="1560008" cy="2382666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dirty="0"/>
              <a:t>Вставить текст </a:t>
            </a:r>
          </a:p>
        </p:txBody>
      </p:sp>
    </p:spTree>
    <p:extLst>
      <p:ext uri="{BB962C8B-B14F-4D97-AF65-F5344CB8AC3E}">
        <p14:creationId xmlns:p14="http://schemas.microsoft.com/office/powerpoint/2010/main" val="3266344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22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32" indent="-342832" algn="l" defTabSz="91422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03" indent="-285693" algn="l" defTabSz="91422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74" indent="-228555" algn="l" defTabSz="91422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84" indent="-228555" algn="l" defTabSz="91422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93" indent="-228555" algn="l" defTabSz="91422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03" indent="-228555" algn="l" defTabSz="91422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13" indent="-228555" algn="l" defTabSz="91422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23" indent="-228555" algn="l" defTabSz="91422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32" indent="-228555" algn="l" defTabSz="91422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1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20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9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8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8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8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7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78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36.jpeg"/><Relationship Id="rId4" Type="http://schemas.openxmlformats.org/officeDocument/2006/relationships/image" Target="../media/image31.png"/><Relationship Id="rId9" Type="http://schemas.openxmlformats.org/officeDocument/2006/relationships/hyperlink" Target="http://vk.com/priem_v_mgs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gif"/><Relationship Id="rId18" Type="http://schemas.openxmlformats.org/officeDocument/2006/relationships/image" Target="../media/image28.jpe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17" Type="http://schemas.openxmlformats.org/officeDocument/2006/relationships/image" Target="../media/image27.jpeg"/><Relationship Id="rId2" Type="http://schemas.openxmlformats.org/officeDocument/2006/relationships/image" Target="../media/image12.png"/><Relationship Id="rId16" Type="http://schemas.openxmlformats.org/officeDocument/2006/relationships/image" Target="../media/image26.gif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gif"/><Relationship Id="rId15" Type="http://schemas.openxmlformats.org/officeDocument/2006/relationships/image" Target="../media/image25.jpeg"/><Relationship Id="rId10" Type="http://schemas.openxmlformats.org/officeDocument/2006/relationships/image" Target="../media/image20.jpeg"/><Relationship Id="rId4" Type="http://schemas.openxmlformats.org/officeDocument/2006/relationships/image" Target="../media/image14.png"/><Relationship Id="rId9" Type="http://schemas.openxmlformats.org/officeDocument/2006/relationships/image" Target="../media/image19.jpeg"/><Relationship Id="rId1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body" sz="quarter" idx="10"/>
          </p:nvPr>
        </p:nvSpPr>
        <p:spPr>
          <a:xfrm>
            <a:off x="107504" y="2571750"/>
            <a:ext cx="5256584" cy="1440160"/>
          </a:xfrm>
        </p:spPr>
        <p:txBody>
          <a:bodyPr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2000" i="1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профиль</a:t>
            </a:r>
          </a:p>
          <a:p>
            <a:pPr algn="ctr">
              <a:spcBef>
                <a:spcPct val="0"/>
              </a:spcBef>
            </a:pP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Экономика предприятий и организаций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894" y="1347614"/>
            <a:ext cx="4671804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38.03.01 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32072B19-317A-4E60-BC36-E7A5A0929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699542"/>
            <a:ext cx="2612660" cy="1741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1C36547C-58C2-48DD-BB96-D78874A220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990" y="2571750"/>
            <a:ext cx="2591023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3898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504" y="0"/>
            <a:ext cx="8229600" cy="857250"/>
          </a:xfrm>
        </p:spPr>
        <p:txBody>
          <a:bodyPr/>
          <a:lstStyle/>
          <a:p>
            <a:pPr algn="l"/>
            <a:r>
              <a:rPr lang="ru-RU" sz="2400" dirty="0">
                <a:solidFill>
                  <a:schemeClr val="bg1"/>
                </a:solidFill>
              </a:rPr>
              <a:t>Области знаний и профессиональные компетенции: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9512" y="627534"/>
            <a:ext cx="763284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charset="2"/>
              <a:buChar char="ü"/>
            </a:pPr>
            <a:r>
              <a:rPr lang="ru-RU" sz="1600" dirty="0"/>
              <a:t>организация, планирование и управление производством, управление проектами и программами, логистика на предприятии, управление качеством;</a:t>
            </a:r>
          </a:p>
          <a:p>
            <a:pPr marL="285750" indent="-285750" algn="just">
              <a:buFont typeface="Wingdings" charset="2"/>
              <a:buChar char="ü"/>
            </a:pPr>
            <a:r>
              <a:rPr lang="ru-RU" sz="1600" dirty="0"/>
              <a:t>управление персоналом, профессиональные коммуникации, организация, нормирование и оплата труда;</a:t>
            </a:r>
          </a:p>
          <a:p>
            <a:pPr marL="285750" indent="-285750" algn="just">
              <a:buFont typeface="Wingdings" charset="2"/>
              <a:buChar char="ü"/>
            </a:pPr>
            <a:r>
              <a:rPr lang="ru-RU" sz="1600" dirty="0"/>
              <a:t>экономика предприятий, бюджетное планирование, комплексный анализ финансово-хозяйственной деятельности, экономическая оценка инвестиций и инноваций, управление рисками;</a:t>
            </a:r>
          </a:p>
          <a:p>
            <a:pPr marL="285750" indent="-285750" algn="just">
              <a:buFont typeface="Wingdings" charset="2"/>
              <a:buChar char="ü"/>
            </a:pPr>
            <a:r>
              <a:rPr lang="ru-RU" sz="1600" dirty="0"/>
              <a:t>финансовое планирование, бухгалтерский учет и контроль, экономический аудит;</a:t>
            </a:r>
          </a:p>
          <a:p>
            <a:pPr marL="285750" indent="-285750" algn="just">
              <a:buFont typeface="Wingdings" charset="2"/>
              <a:buChar char="ü"/>
            </a:pPr>
            <a:r>
              <a:rPr lang="ru-RU" sz="1600" dirty="0"/>
              <a:t>ценообразование и сметное нормирование;</a:t>
            </a:r>
          </a:p>
          <a:p>
            <a:pPr marL="285750" indent="-285750" algn="just">
              <a:buFont typeface="Wingdings" charset="2"/>
              <a:buChar char="ü"/>
            </a:pPr>
            <a:r>
              <a:rPr lang="ru-RU" sz="1600" dirty="0"/>
              <a:t>налоги, налоговое планирование, учет и контроль;</a:t>
            </a:r>
          </a:p>
          <a:p>
            <a:pPr marL="285750" indent="-285750" algn="just">
              <a:buFont typeface="Wingdings" charset="2"/>
              <a:buChar char="ü"/>
            </a:pPr>
            <a:r>
              <a:rPr lang="ru-RU" sz="1600" dirty="0"/>
              <a:t>информационные системы и технологии в экономике, корпоративные информационные системы предприятий;</a:t>
            </a:r>
          </a:p>
          <a:p>
            <a:pPr marL="285750" indent="-285750" algn="just">
              <a:buFont typeface="Wingdings" charset="2"/>
              <a:buChar char="ü"/>
            </a:pPr>
            <a:r>
              <a:rPr lang="ru-RU" sz="1600" dirty="0"/>
              <a:t>нормативное, правовое и юридическое обеспечение отраслевой экономической деятельности.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20616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4354658" y="2967643"/>
            <a:ext cx="514350" cy="5044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41376" y="3505078"/>
            <a:ext cx="3062187" cy="3829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00" b="0" spc="-5" dirty="0" smtClean="0">
                <a:solidFill>
                  <a:srgbClr val="003B5F"/>
                </a:solidFill>
                <a:latin typeface="Calibri Light"/>
                <a:cs typeface="Calibri Light"/>
              </a:rPr>
              <a:t>P</a:t>
            </a:r>
            <a:r>
              <a:rPr lang="en-US" sz="2400" spc="-5" dirty="0" smtClean="0">
                <a:solidFill>
                  <a:srgbClr val="003B5F"/>
                </a:solidFill>
                <a:latin typeface="Calibri Light"/>
                <a:cs typeface="Calibri Light"/>
              </a:rPr>
              <a:t>riemkom@mgsu.ru</a:t>
            </a:r>
            <a:endParaRPr sz="2400" dirty="0">
              <a:latin typeface="Calibri Light"/>
              <a:cs typeface="Calibri Ligh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24013" y="3028386"/>
            <a:ext cx="3355848" cy="3829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00" b="0" spc="-5" dirty="0" smtClean="0">
                <a:solidFill>
                  <a:srgbClr val="003B5F"/>
                </a:solidFill>
                <a:latin typeface="Calibri Light"/>
                <a:cs typeface="Calibri Light"/>
              </a:rPr>
              <a:t>+7-495-781-99-88</a:t>
            </a:r>
            <a:endParaRPr sz="2400" dirty="0">
              <a:latin typeface="Calibri Light"/>
              <a:cs typeface="Calibri Light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891050" y="3028386"/>
            <a:ext cx="2438400" cy="3829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00" b="0" dirty="0">
                <a:solidFill>
                  <a:srgbClr val="003B5F"/>
                </a:solidFill>
                <a:latin typeface="Calibri Light"/>
                <a:cs typeface="Calibri Light"/>
              </a:rPr>
              <a:t>t.me/pk_mgsu</a:t>
            </a:r>
            <a:endParaRPr sz="2400" dirty="0">
              <a:latin typeface="Calibri Light"/>
              <a:cs typeface="Calibri Light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6576" y="51752"/>
            <a:ext cx="237744" cy="3196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194830"/>
            <a:ext cx="1670304" cy="4627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389889" y="194830"/>
            <a:ext cx="338327" cy="4627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14402" y="245771"/>
            <a:ext cx="1419225" cy="26032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b="1" dirty="0">
                <a:solidFill>
                  <a:srgbClr val="0064AA"/>
                </a:solidFill>
                <a:latin typeface="Arial"/>
                <a:cs typeface="Arial"/>
              </a:rPr>
              <a:t>Задай</a:t>
            </a:r>
            <a:r>
              <a:rPr sz="1600" b="1" spc="-75" dirty="0">
                <a:solidFill>
                  <a:srgbClr val="0064AA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64AA"/>
                </a:solidFill>
                <a:latin typeface="Arial"/>
                <a:cs typeface="Arial"/>
              </a:rPr>
              <a:t>вопрос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971801" y="536055"/>
            <a:ext cx="3280065" cy="5225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0"/>
              </a:spcBef>
            </a:pPr>
            <a:r>
              <a:rPr lang="ru-RU" sz="2800" b="1" dirty="0" smtClean="0">
                <a:solidFill>
                  <a:srgbClr val="0064AA"/>
                </a:solidFill>
                <a:latin typeface="Arial"/>
                <a:cs typeface="Arial"/>
              </a:rPr>
              <a:t>Дирекция ИЭУИС</a:t>
            </a:r>
            <a:endParaRPr lang="ru-RU" sz="2800" dirty="0">
              <a:latin typeface="Arial"/>
              <a:cs typeface="Arial"/>
            </a:endParaRPr>
          </a:p>
        </p:txBody>
      </p:sp>
      <p:sp>
        <p:nvSpPr>
          <p:cNvPr id="22" name="AutoShape 2" descr="https://mgsu.ru/postupayushchim/Kontakty/Trubka.png"/>
          <p:cNvSpPr>
            <a:spLocks noChangeAspect="1" noChangeArrowheads="1"/>
          </p:cNvSpPr>
          <p:nvPr/>
        </p:nvSpPr>
        <p:spPr bwMode="auto">
          <a:xfrm>
            <a:off x="155575" y="-144284"/>
            <a:ext cx="304800" cy="30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https://mgsu.ru/postupayushchim/Kontakty/Trubka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3028386"/>
            <a:ext cx="533400" cy="46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mgsu.ru/postupayushchim/Kontakty/El_pochta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95" y="3489993"/>
            <a:ext cx="533400" cy="46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mgsu.ru/postupayushchim/Kontakty/Vkontakte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95" y="3956144"/>
            <a:ext cx="533400" cy="46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842773" y="3956144"/>
            <a:ext cx="3082895" cy="6583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ru-RU" dirty="0">
                <a:latin typeface="Calibri Light"/>
              </a:rPr>
              <a:t>Официальная группа ВК </a:t>
            </a:r>
            <a:endParaRPr lang="en-US" dirty="0" smtClean="0">
              <a:latin typeface="Calibri Light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ru-RU" dirty="0" smtClean="0">
                <a:latin typeface="Calibri Light"/>
                <a:hlinkClick r:id="rId9"/>
              </a:rPr>
              <a:t>http</a:t>
            </a:r>
            <a:r>
              <a:rPr lang="ru-RU" dirty="0">
                <a:latin typeface="Calibri Light"/>
                <a:hlinkClick r:id="rId9"/>
              </a:rPr>
              <a:t>://vk.com/priem_v_mgsu</a:t>
            </a:r>
            <a:endParaRPr lang="en-US" dirty="0">
              <a:latin typeface="Calibri Light"/>
              <a:cs typeface="Calibri Light"/>
            </a:endParaRPr>
          </a:p>
        </p:txBody>
      </p:sp>
      <p:pic>
        <p:nvPicPr>
          <p:cNvPr id="1034" name="Picture 10" descr="https://mgsu.ru/postupayushchim/Bakalavriat-spetsialitet/Napravleniya-podgotovki-spetsialnosti/nazem_tran_tehnol_kompl/Ptar0PLxPZI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127" y="3525452"/>
            <a:ext cx="553412" cy="552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5004048" y="3473786"/>
            <a:ext cx="3360420" cy="829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3B5F"/>
                </a:solidFill>
                <a:latin typeface="Calibri Light"/>
                <a:cs typeface="Calibri Light"/>
              </a:rPr>
              <a:t>https://www.instagram.com/priem_v_mgsu/</a:t>
            </a:r>
            <a:endParaRPr lang="ru-RU" sz="2400" dirty="0">
              <a:solidFill>
                <a:srgbClr val="003B5F"/>
              </a:solidFill>
            </a:endParaRPr>
          </a:p>
        </p:txBody>
      </p:sp>
      <p:sp>
        <p:nvSpPr>
          <p:cNvPr id="29" name="object 9"/>
          <p:cNvSpPr txBox="1"/>
          <p:nvPr/>
        </p:nvSpPr>
        <p:spPr>
          <a:xfrm>
            <a:off x="1349794" y="1219865"/>
            <a:ext cx="3943019" cy="3829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ru-RU" sz="2400" dirty="0">
                <a:solidFill>
                  <a:srgbClr val="003B5F"/>
                </a:solidFill>
                <a:latin typeface="Calibri Light"/>
              </a:rPr>
              <a:t>+7(495)287-49-16 </a:t>
            </a:r>
            <a:r>
              <a:rPr lang="ru-RU" sz="2400" dirty="0" err="1">
                <a:solidFill>
                  <a:srgbClr val="003B5F"/>
                </a:solidFill>
                <a:latin typeface="Calibri Light"/>
              </a:rPr>
              <a:t>вн</a:t>
            </a:r>
            <a:r>
              <a:rPr lang="ru-RU" sz="2400" dirty="0">
                <a:solidFill>
                  <a:srgbClr val="003B5F"/>
                </a:solidFill>
                <a:latin typeface="Calibri Light"/>
              </a:rPr>
              <a:t>.  </a:t>
            </a:r>
            <a:r>
              <a:rPr lang="ru-RU" sz="2400" dirty="0" smtClean="0">
                <a:solidFill>
                  <a:srgbClr val="003B5F"/>
                </a:solidFill>
                <a:latin typeface="Calibri Light"/>
              </a:rPr>
              <a:t>30-48</a:t>
            </a:r>
            <a:endParaRPr sz="2400" dirty="0">
              <a:solidFill>
                <a:srgbClr val="003B5F"/>
              </a:solidFill>
              <a:latin typeface="Calibri Light"/>
              <a:cs typeface="Calibri Light"/>
            </a:endParaRPr>
          </a:p>
        </p:txBody>
      </p:sp>
      <p:pic>
        <p:nvPicPr>
          <p:cNvPr id="30" name="Picture 4" descr="https://mgsu.ru/postupayushchim/Kontakty/Trubka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13" y="1178272"/>
            <a:ext cx="533400" cy="46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https://mgsu.ru/postupayushchim/Kontakty/El_pochta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13" y="1644955"/>
            <a:ext cx="533400" cy="46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object 9"/>
          <p:cNvSpPr txBox="1"/>
          <p:nvPr/>
        </p:nvSpPr>
        <p:spPr>
          <a:xfrm>
            <a:off x="1349794" y="1644423"/>
            <a:ext cx="3943019" cy="3829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n-US" sz="2400" dirty="0" smtClean="0">
                <a:solidFill>
                  <a:srgbClr val="003B5F"/>
                </a:solidFill>
                <a:latin typeface="Calibri Light"/>
                <a:cs typeface="Calibri Light"/>
              </a:rPr>
              <a:t>euis@mgsu.ru</a:t>
            </a:r>
            <a:endParaRPr sz="2400" dirty="0">
              <a:solidFill>
                <a:srgbClr val="003B5F"/>
              </a:solidFill>
              <a:latin typeface="Calibri Light"/>
              <a:cs typeface="Calibri Light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08092" y="2343432"/>
            <a:ext cx="7502695" cy="5225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0"/>
              </a:spcBef>
            </a:pPr>
            <a:r>
              <a:rPr lang="ru-RU" sz="2800" b="1" dirty="0" smtClean="0">
                <a:solidFill>
                  <a:srgbClr val="0064AA"/>
                </a:solidFill>
                <a:latin typeface="Arial"/>
                <a:cs typeface="Arial"/>
              </a:rPr>
              <a:t>Контакты </a:t>
            </a:r>
            <a:r>
              <a:rPr lang="ru-RU" sz="2800" b="1" smtClean="0">
                <a:solidFill>
                  <a:srgbClr val="0064AA"/>
                </a:solidFill>
                <a:latin typeface="Arial"/>
                <a:cs typeface="Arial"/>
              </a:rPr>
              <a:t>приемной комиссии НИУ МГСУ</a:t>
            </a:r>
            <a:endParaRPr lang="ru-RU"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42591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51470"/>
            <a:ext cx="8229600" cy="857250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  <a:spcBef>
                <a:spcPct val="20000"/>
              </a:spcBef>
            </a:pPr>
            <a:r>
              <a:rPr lang="ru-RU" sz="270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Экономика предприятий и организаций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71800" y="771550"/>
            <a:ext cx="5904656" cy="3812844"/>
          </a:xfrm>
        </p:spPr>
        <p:txBody>
          <a:bodyPr>
            <a:normAutofit fontScale="70000" lnSpcReduction="20000"/>
          </a:bodyPr>
          <a:lstStyle/>
          <a:p>
            <a:pPr marL="0" indent="4500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300" dirty="0">
                <a:cs typeface="Times New Roman" panose="02020603050405020304" pitchFamily="18" charset="0"/>
              </a:rPr>
              <a:t>Современная российская экономика, как и общество в целом, находятся перед долговременными системными вызовами, отражающими как мировые тенденции, так и внутренние барьеры развития. Экономика строительства – одно из самых важных и ответственных направлений отрасли. Решая масштабные экономические задачи, строительная отрасль формирует заказ на поиск оптимальных решений, обладающих высокой эффективностью для всей экономики. </a:t>
            </a:r>
            <a:r>
              <a:rPr lang="ru-RU" sz="2300" dirty="0"/>
              <a:t>Строительный комплекс является локомотивом экономики России, обеспечивая ей 5</a:t>
            </a:r>
            <a:r>
              <a:rPr lang="en-US" sz="2300" dirty="0"/>
              <a:t>%</a:t>
            </a:r>
            <a:r>
              <a:rPr lang="ru-RU" sz="2300" dirty="0"/>
              <a:t> ВВП. Реализация инвестиционно-строительных проектов различных уровней позволяет говорить о ведущей роли строительной отрасли в достижении целей стратегического развития экономики страны и общества в целом. </a:t>
            </a:r>
            <a:r>
              <a:rPr lang="ru-RU" sz="2300" dirty="0">
                <a:cs typeface="Times New Roman" panose="02020603050405020304" pitchFamily="18" charset="0"/>
              </a:rPr>
              <a:t> 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B9E4437-8C48-4E24-8FE5-9D912B498C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76" y="2003081"/>
            <a:ext cx="2574336" cy="1576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124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67494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FFFFFF"/>
                </a:solidFill>
              </a:rPr>
              <a:t>Обучение: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C6A60A2D-7273-422E-B299-ECC5820D26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237" y="1563638"/>
            <a:ext cx="2593251" cy="194493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1585" y="705722"/>
            <a:ext cx="618965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/>
            <a:r>
              <a:rPr lang="ru-RU" sz="1600" dirty="0"/>
              <a:t>Для получения необходимых знаний и навыков в этой области, обучающиеся осваивают все необходимые дисциплины. Вместе с общими экономическими компетенциями, вас научат именно отраслевой экономике – вы приобретете необходимый набор  знаний и навыки экономического моделирования и прогнозирования в самой масштабной, инфраструктурной, социально-ориентированной, мультипликативной и высокотехнологичной отрасли – строительство. Современное строительство ориентировано на новый уровень экономического анализа – оценку стоимости всего жизненного цикла зданий и сооружений на этапе инвестиционного замысла и проектирования. Вместе с профессиональными компетенциями в области ценообразования и сметного нормирования вы научитесь управлять инвестиционно-строительными проектами и программами, станете специалистом в управлении инновациями и бюджетном планировании всех уровней.  </a:t>
            </a:r>
          </a:p>
        </p:txBody>
      </p:sp>
    </p:spTree>
    <p:extLst>
      <p:ext uri="{BB962C8B-B14F-4D97-AF65-F5344CB8AC3E}">
        <p14:creationId xmlns:p14="http://schemas.microsoft.com/office/powerpoint/2010/main" val="2750167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915566"/>
            <a:ext cx="5472608" cy="3394472"/>
          </a:xfrm>
        </p:spPr>
        <p:txBody>
          <a:bodyPr/>
          <a:lstStyle/>
          <a:p>
            <a:pPr marL="0" indent="0" algn="just">
              <a:buNone/>
            </a:pPr>
            <a:r>
              <a:rPr lang="ru-RU" sz="1800" dirty="0"/>
              <a:t> </a:t>
            </a:r>
          </a:p>
          <a:p>
            <a:pPr marL="0" indent="0">
              <a:buNone/>
            </a:pPr>
            <a:endParaRPr lang="ru-RU" sz="1800" dirty="0"/>
          </a:p>
        </p:txBody>
      </p:sp>
      <p:sp>
        <p:nvSpPr>
          <p:cNvPr id="2" name="TextBox 1"/>
          <p:cNvSpPr txBox="1"/>
          <p:nvPr/>
        </p:nvSpPr>
        <p:spPr>
          <a:xfrm>
            <a:off x="539552" y="195486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FFFFFF"/>
                </a:solidFill>
              </a:rPr>
              <a:t>Перспективы: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520" y="843558"/>
            <a:ext cx="5688632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just"/>
            <a:r>
              <a:rPr lang="ru-RU" dirty="0"/>
              <a:t> </a:t>
            </a:r>
            <a:r>
              <a:rPr lang="ru-RU" sz="1600" dirty="0"/>
              <a:t>Если вы принимаете решение стать экономистом, непременно выбирайте область деятельности, связанную с  конкретным реальным сектором, - это гарантия трудоустройства  по специальности. Строительство в этом смысле – самый ёмкий, перспективный  и динамично развивающийся сегмент рынка. В настоящее время открытых вакансий с высшим образованием по группе «Строительство</a:t>
            </a:r>
            <a:r>
              <a:rPr lang="ru-RU" sz="1600" dirty="0" smtClean="0"/>
              <a:t>»</a:t>
            </a:r>
            <a:r>
              <a:rPr lang="en-US" sz="1600" dirty="0" smtClean="0"/>
              <a:t> -</a:t>
            </a:r>
            <a:r>
              <a:rPr lang="ru-RU" sz="1600" dirty="0" smtClean="0"/>
              <a:t> </a:t>
            </a:r>
            <a:r>
              <a:rPr lang="ru-RU" sz="1600" dirty="0"/>
              <a:t>более 22000, из них с  экономическим образованием требуется более 5000 специалистов. Стоит отметить, что работодатели высоко ценят специалистов-профессионалов  в сфере экономики и готовы предлагать им достойные условия труда и высокий уровень заработной платы в зависимости от уровня </a:t>
            </a:r>
            <a:r>
              <a:rPr lang="ru-RU" sz="1600" dirty="0" smtClean="0"/>
              <a:t> квалификации</a:t>
            </a:r>
            <a:r>
              <a:rPr lang="ru-RU" sz="1600" dirty="0"/>
              <a:t>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4B011422-2819-4AEF-A680-1BBB79AE7B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843558"/>
            <a:ext cx="2404083" cy="151216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93197B05-1E8C-455C-8BBA-62EC51D858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713" y="2499742"/>
            <a:ext cx="2455370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343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843558"/>
            <a:ext cx="4968552" cy="4104456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dirty="0"/>
              <a:t> </a:t>
            </a:r>
          </a:p>
          <a:p>
            <a:pPr algn="just"/>
            <a:endParaRPr lang="ru-RU" sz="2000" dirty="0"/>
          </a:p>
        </p:txBody>
      </p:sp>
      <p:sp>
        <p:nvSpPr>
          <p:cNvPr id="8" name="Текст 4"/>
          <p:cNvSpPr txBox="1">
            <a:spLocks/>
          </p:cNvSpPr>
          <p:nvPr/>
        </p:nvSpPr>
        <p:spPr>
          <a:xfrm>
            <a:off x="0" y="1408598"/>
            <a:ext cx="11809312" cy="5436493"/>
          </a:xfrm>
          <a:prstGeom prst="rect">
            <a:avLst/>
          </a:prstGeom>
        </p:spPr>
        <p:txBody>
          <a:bodyPr lIns="91430" tIns="45715" rIns="91430" bIns="45715" numCol="1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buClr>
                <a:srgbClr val="FF0000"/>
              </a:buClr>
              <a:buSzPct val="200000"/>
            </a:pPr>
            <a:endParaRPr lang="ru-RU" sz="1600"/>
          </a:p>
          <a:p>
            <a:pPr>
              <a:lnSpc>
                <a:spcPct val="150000"/>
              </a:lnSpc>
              <a:buClr>
                <a:srgbClr val="FF0000"/>
              </a:buClr>
              <a:buSzPct val="400000"/>
            </a:pPr>
            <a:endParaRPr lang="ru-RU" sz="1600"/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SzPct val="400000"/>
              <a:buFont typeface="Wingdings" pitchFamily="2" charset="2"/>
              <a:buChar char="ü"/>
            </a:pPr>
            <a:endParaRPr lang="ru-RU" sz="1600"/>
          </a:p>
          <a:p>
            <a:pPr>
              <a:lnSpc>
                <a:spcPct val="150000"/>
              </a:lnSpc>
              <a:buClr>
                <a:srgbClr val="FF0000"/>
              </a:buClr>
              <a:buSzPct val="400000"/>
            </a:pPr>
            <a:r>
              <a:rPr lang="ru-RU" sz="1600"/>
              <a:t>                       </a:t>
            </a:r>
          </a:p>
          <a:p>
            <a:pPr>
              <a:lnSpc>
                <a:spcPct val="150000"/>
              </a:lnSpc>
              <a:buClr>
                <a:srgbClr val="FF0000"/>
              </a:buClr>
              <a:buSzPct val="300000"/>
            </a:pPr>
            <a:endParaRPr lang="ru-RU" sz="1600"/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SzPct val="300000"/>
              <a:buFont typeface="Wingdings" pitchFamily="2" charset="2"/>
              <a:buChar char="ü"/>
            </a:pPr>
            <a:endParaRPr lang="ru-RU" sz="1600"/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SzPct val="300000"/>
              <a:buFont typeface="Wingdings" pitchFamily="2" charset="2"/>
              <a:buChar char="ü"/>
            </a:pPr>
            <a:endParaRPr lang="ru-RU" sz="1600"/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SzPct val="300000"/>
              <a:buFont typeface="Wingdings" pitchFamily="2" charset="2"/>
              <a:buChar char="ü"/>
            </a:pPr>
            <a:endParaRPr lang="ru-RU" sz="1600"/>
          </a:p>
          <a:p>
            <a:pPr>
              <a:lnSpc>
                <a:spcPct val="150000"/>
              </a:lnSpc>
              <a:buClr>
                <a:srgbClr val="FF0000"/>
              </a:buClr>
              <a:buSzPct val="400000"/>
            </a:pPr>
            <a:endParaRPr lang="ru-RU" sz="1600"/>
          </a:p>
          <a:p>
            <a:pPr algn="just">
              <a:lnSpc>
                <a:spcPct val="150000"/>
              </a:lnSpc>
              <a:buClr>
                <a:srgbClr val="FF0000"/>
              </a:buClr>
              <a:buSzPct val="400000"/>
            </a:pPr>
            <a:endParaRPr lang="ru-RU" sz="1600"/>
          </a:p>
          <a:p>
            <a:pPr>
              <a:lnSpc>
                <a:spcPct val="150000"/>
              </a:lnSpc>
              <a:buClr>
                <a:srgbClr val="FF0000"/>
              </a:buClr>
              <a:buSzPct val="400000"/>
            </a:pPr>
            <a:endParaRPr lang="ru-RU" sz="1600"/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SzPct val="400000"/>
              <a:buFont typeface="Wingdings" pitchFamily="2" charset="2"/>
              <a:buChar char="ü"/>
            </a:pPr>
            <a:endParaRPr lang="ru-RU" sz="1600"/>
          </a:p>
          <a:p>
            <a:pPr>
              <a:lnSpc>
                <a:spcPct val="150000"/>
              </a:lnSpc>
              <a:buClr>
                <a:srgbClr val="FF0000"/>
              </a:buClr>
              <a:buSzPct val="400000"/>
            </a:pPr>
            <a:r>
              <a:rPr lang="ru-RU" sz="1600"/>
              <a:t>                       </a:t>
            </a:r>
          </a:p>
          <a:p>
            <a:pPr marL="514350" indent="-514350">
              <a:lnSpc>
                <a:spcPct val="150000"/>
              </a:lnSpc>
              <a:buFont typeface="Wingdings" pitchFamily="2" charset="2"/>
              <a:buChar char="ü"/>
            </a:pPr>
            <a:endParaRPr lang="ru-RU" sz="3600"/>
          </a:p>
          <a:p>
            <a:pPr>
              <a:lnSpc>
                <a:spcPct val="150000"/>
              </a:lnSpc>
            </a:pPr>
            <a:endParaRPr lang="ru-RU" dirty="0"/>
          </a:p>
        </p:txBody>
      </p:sp>
      <p:sp>
        <p:nvSpPr>
          <p:cNvPr id="9" name="Текст 4"/>
          <p:cNvSpPr txBox="1">
            <a:spLocks/>
          </p:cNvSpPr>
          <p:nvPr/>
        </p:nvSpPr>
        <p:spPr>
          <a:xfrm>
            <a:off x="152400" y="1560998"/>
            <a:ext cx="11809312" cy="5436493"/>
          </a:xfrm>
          <a:prstGeom prst="rect">
            <a:avLst/>
          </a:prstGeom>
        </p:spPr>
        <p:txBody>
          <a:bodyPr lIns="91430" tIns="45715" rIns="91430" bIns="45715" numCol="1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buClr>
                <a:srgbClr val="FF0000"/>
              </a:buClr>
              <a:buSzPct val="200000"/>
            </a:pPr>
            <a:endParaRPr lang="ru-RU" sz="1600"/>
          </a:p>
          <a:p>
            <a:pPr>
              <a:lnSpc>
                <a:spcPct val="150000"/>
              </a:lnSpc>
              <a:buClr>
                <a:srgbClr val="FF0000"/>
              </a:buClr>
              <a:buSzPct val="400000"/>
            </a:pPr>
            <a:endParaRPr lang="ru-RU" sz="1600"/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SzPct val="400000"/>
              <a:buFont typeface="Wingdings" pitchFamily="2" charset="2"/>
              <a:buChar char="ü"/>
            </a:pPr>
            <a:endParaRPr lang="ru-RU" sz="1600"/>
          </a:p>
          <a:p>
            <a:pPr>
              <a:lnSpc>
                <a:spcPct val="150000"/>
              </a:lnSpc>
              <a:buClr>
                <a:srgbClr val="FF0000"/>
              </a:buClr>
              <a:buSzPct val="400000"/>
            </a:pPr>
            <a:r>
              <a:rPr lang="ru-RU" sz="1600"/>
              <a:t>                       </a:t>
            </a:r>
          </a:p>
          <a:p>
            <a:pPr>
              <a:lnSpc>
                <a:spcPct val="150000"/>
              </a:lnSpc>
              <a:buClr>
                <a:srgbClr val="FF0000"/>
              </a:buClr>
              <a:buSzPct val="300000"/>
            </a:pPr>
            <a:endParaRPr lang="ru-RU" sz="1600"/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SzPct val="300000"/>
              <a:buFont typeface="Wingdings" pitchFamily="2" charset="2"/>
              <a:buChar char="ü"/>
            </a:pPr>
            <a:endParaRPr lang="ru-RU" sz="1600"/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SzPct val="300000"/>
              <a:buFont typeface="Wingdings" pitchFamily="2" charset="2"/>
              <a:buChar char="ü"/>
            </a:pPr>
            <a:endParaRPr lang="ru-RU" sz="1600"/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SzPct val="300000"/>
              <a:buFont typeface="Wingdings" pitchFamily="2" charset="2"/>
              <a:buChar char="ü"/>
            </a:pPr>
            <a:endParaRPr lang="ru-RU" sz="1600"/>
          </a:p>
          <a:p>
            <a:pPr>
              <a:lnSpc>
                <a:spcPct val="150000"/>
              </a:lnSpc>
              <a:buClr>
                <a:srgbClr val="FF0000"/>
              </a:buClr>
              <a:buSzPct val="400000"/>
            </a:pPr>
            <a:endParaRPr lang="ru-RU" sz="1600"/>
          </a:p>
          <a:p>
            <a:pPr algn="just">
              <a:lnSpc>
                <a:spcPct val="150000"/>
              </a:lnSpc>
              <a:buClr>
                <a:srgbClr val="FF0000"/>
              </a:buClr>
              <a:buSzPct val="400000"/>
            </a:pPr>
            <a:endParaRPr lang="ru-RU" sz="1600"/>
          </a:p>
          <a:p>
            <a:pPr>
              <a:lnSpc>
                <a:spcPct val="150000"/>
              </a:lnSpc>
              <a:buClr>
                <a:srgbClr val="FF0000"/>
              </a:buClr>
              <a:buSzPct val="400000"/>
            </a:pPr>
            <a:endParaRPr lang="ru-RU" sz="1600"/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SzPct val="400000"/>
              <a:buFont typeface="Wingdings" pitchFamily="2" charset="2"/>
              <a:buChar char="ü"/>
            </a:pPr>
            <a:endParaRPr lang="ru-RU" sz="1600"/>
          </a:p>
          <a:p>
            <a:pPr>
              <a:lnSpc>
                <a:spcPct val="150000"/>
              </a:lnSpc>
              <a:buClr>
                <a:srgbClr val="FF0000"/>
              </a:buClr>
              <a:buSzPct val="400000"/>
            </a:pPr>
            <a:r>
              <a:rPr lang="ru-RU" sz="1600"/>
              <a:t>                       </a:t>
            </a:r>
          </a:p>
          <a:p>
            <a:pPr marL="514350" indent="-514350">
              <a:lnSpc>
                <a:spcPct val="150000"/>
              </a:lnSpc>
              <a:buFont typeface="Wingdings" pitchFamily="2" charset="2"/>
              <a:buChar char="ü"/>
            </a:pPr>
            <a:endParaRPr lang="ru-RU" sz="3600"/>
          </a:p>
          <a:p>
            <a:pPr>
              <a:lnSpc>
                <a:spcPct val="150000"/>
              </a:lnSpc>
            </a:pP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4145280" y="205232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" name="Текст 4"/>
          <p:cNvSpPr txBox="1">
            <a:spLocks/>
          </p:cNvSpPr>
          <p:nvPr/>
        </p:nvSpPr>
        <p:spPr>
          <a:xfrm>
            <a:off x="0" y="1476053"/>
            <a:ext cx="11809312" cy="5369038"/>
          </a:xfrm>
          <a:prstGeom prst="rect">
            <a:avLst/>
          </a:prstGeom>
        </p:spPr>
        <p:txBody>
          <a:bodyPr lIns="91430" tIns="45715" rIns="91430" bIns="45715" numCol="1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buClr>
                <a:srgbClr val="FF0000"/>
              </a:buClr>
              <a:buSzPct val="200000"/>
            </a:pPr>
            <a:endParaRPr lang="ru-RU" sz="1600"/>
          </a:p>
          <a:p>
            <a:pPr>
              <a:lnSpc>
                <a:spcPct val="150000"/>
              </a:lnSpc>
              <a:buClr>
                <a:srgbClr val="FF0000"/>
              </a:buClr>
              <a:buSzPct val="400000"/>
            </a:pPr>
            <a:endParaRPr lang="ru-RU" sz="1600"/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SzPct val="400000"/>
              <a:buFont typeface="Wingdings" pitchFamily="2" charset="2"/>
              <a:buChar char="ü"/>
            </a:pPr>
            <a:endParaRPr lang="ru-RU" sz="1600"/>
          </a:p>
          <a:p>
            <a:pPr>
              <a:lnSpc>
                <a:spcPct val="150000"/>
              </a:lnSpc>
              <a:buClr>
                <a:srgbClr val="FF0000"/>
              </a:buClr>
              <a:buSzPct val="400000"/>
            </a:pPr>
            <a:r>
              <a:rPr lang="ru-RU" sz="1600"/>
              <a:t>                       </a:t>
            </a:r>
          </a:p>
          <a:p>
            <a:pPr>
              <a:lnSpc>
                <a:spcPct val="150000"/>
              </a:lnSpc>
              <a:buClr>
                <a:srgbClr val="FF0000"/>
              </a:buClr>
              <a:buSzPct val="300000"/>
            </a:pPr>
            <a:endParaRPr lang="ru-RU" sz="1600"/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SzPct val="300000"/>
              <a:buFont typeface="Wingdings" pitchFamily="2" charset="2"/>
              <a:buChar char="ü"/>
            </a:pPr>
            <a:endParaRPr lang="ru-RU" sz="1600"/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SzPct val="300000"/>
              <a:buFont typeface="Wingdings" pitchFamily="2" charset="2"/>
              <a:buChar char="ü"/>
            </a:pPr>
            <a:endParaRPr lang="ru-RU" sz="1600"/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SzPct val="300000"/>
              <a:buFont typeface="Wingdings" pitchFamily="2" charset="2"/>
              <a:buChar char="ü"/>
            </a:pPr>
            <a:endParaRPr lang="ru-RU" sz="1600"/>
          </a:p>
          <a:p>
            <a:pPr>
              <a:lnSpc>
                <a:spcPct val="150000"/>
              </a:lnSpc>
              <a:buClr>
                <a:srgbClr val="FF0000"/>
              </a:buClr>
              <a:buSzPct val="400000"/>
            </a:pPr>
            <a:endParaRPr lang="ru-RU" sz="1600"/>
          </a:p>
          <a:p>
            <a:pPr algn="just">
              <a:lnSpc>
                <a:spcPct val="150000"/>
              </a:lnSpc>
              <a:buClr>
                <a:srgbClr val="FF0000"/>
              </a:buClr>
              <a:buSzPct val="400000"/>
            </a:pPr>
            <a:endParaRPr lang="ru-RU" sz="1600"/>
          </a:p>
          <a:p>
            <a:pPr>
              <a:lnSpc>
                <a:spcPct val="150000"/>
              </a:lnSpc>
              <a:buClr>
                <a:srgbClr val="FF0000"/>
              </a:buClr>
              <a:buSzPct val="400000"/>
            </a:pPr>
            <a:endParaRPr lang="ru-RU" sz="1600"/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SzPct val="400000"/>
              <a:buFont typeface="Wingdings" pitchFamily="2" charset="2"/>
              <a:buChar char="ü"/>
            </a:pPr>
            <a:endParaRPr lang="ru-RU" sz="1600"/>
          </a:p>
          <a:p>
            <a:pPr>
              <a:lnSpc>
                <a:spcPct val="150000"/>
              </a:lnSpc>
              <a:buClr>
                <a:srgbClr val="FF0000"/>
              </a:buClr>
              <a:buSzPct val="400000"/>
            </a:pPr>
            <a:r>
              <a:rPr lang="ru-RU" sz="1600"/>
              <a:t>                       </a:t>
            </a:r>
          </a:p>
          <a:p>
            <a:pPr marL="514350" indent="-514350">
              <a:lnSpc>
                <a:spcPct val="150000"/>
              </a:lnSpc>
              <a:buFont typeface="Wingdings" pitchFamily="2" charset="2"/>
              <a:buChar char="ü"/>
            </a:pPr>
            <a:endParaRPr lang="ru-RU" sz="3600"/>
          </a:p>
          <a:p>
            <a:pPr>
              <a:lnSpc>
                <a:spcPct val="150000"/>
              </a:lnSpc>
            </a:pPr>
            <a:endParaRPr lang="ru-RU" dirty="0"/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="" xmlns:a16="http://schemas.microsoft.com/office/drawing/2014/main" id="{6EB77B28-F63D-4EA1-8AD7-7D3DE9D686D3}"/>
              </a:ext>
            </a:extLst>
          </p:cNvPr>
          <p:cNvSpPr/>
          <p:nvPr/>
        </p:nvSpPr>
        <p:spPr>
          <a:xfrm>
            <a:off x="107504" y="915566"/>
            <a:ext cx="4728486" cy="803142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200" b="1" dirty="0">
                <a:solidFill>
                  <a:schemeClr val="tx1"/>
                </a:solidFill>
                <a:cs typeface="Times New Roman" panose="02020603050405020304" pitchFamily="18" charset="0"/>
              </a:rPr>
              <a:t>Занятия проводятся известными учеными, ведущими экспертами и представителями строительной отрасли</a:t>
            </a:r>
          </a:p>
        </p:txBody>
      </p:sp>
      <p:sp>
        <p:nvSpPr>
          <p:cNvPr id="13" name="Скругленный прямоугольник 6">
            <a:extLst>
              <a:ext uri="{FF2B5EF4-FFF2-40B4-BE49-F238E27FC236}">
                <a16:creationId xmlns="" xmlns:a16="http://schemas.microsoft.com/office/drawing/2014/main" id="{48BBBDA6-1F3A-4991-928D-345D443E7783}"/>
              </a:ext>
            </a:extLst>
          </p:cNvPr>
          <p:cNvSpPr/>
          <p:nvPr/>
        </p:nvSpPr>
        <p:spPr>
          <a:xfrm>
            <a:off x="107504" y="1851670"/>
            <a:ext cx="3256853" cy="93610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200" b="1" dirty="0">
                <a:solidFill>
                  <a:srgbClr val="445469"/>
                </a:solidFill>
                <a:cs typeface="Times New Roman" panose="02020603050405020304" pitchFamily="18" charset="0"/>
              </a:rPr>
              <a:t>Использование самых передовых технологий обучения и эффективных механизмов контроля полученных знаний</a:t>
            </a:r>
          </a:p>
        </p:txBody>
      </p:sp>
      <p:sp>
        <p:nvSpPr>
          <p:cNvPr id="15" name="Скругленный прямоугольник 6">
            <a:extLst>
              <a:ext uri="{FF2B5EF4-FFF2-40B4-BE49-F238E27FC236}">
                <a16:creationId xmlns="" xmlns:a16="http://schemas.microsoft.com/office/drawing/2014/main" id="{A67E7239-7B10-4B88-8077-CD69E1465276}"/>
              </a:ext>
            </a:extLst>
          </p:cNvPr>
          <p:cNvSpPr/>
          <p:nvPr/>
        </p:nvSpPr>
        <p:spPr>
          <a:xfrm>
            <a:off x="107504" y="2931790"/>
            <a:ext cx="3217178" cy="72008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200" b="1" dirty="0">
                <a:solidFill>
                  <a:srgbClr val="445469"/>
                </a:solidFill>
                <a:cs typeface="Times New Roman" panose="02020603050405020304" pitchFamily="18" charset="0"/>
              </a:rPr>
              <a:t>Более двенадцати уникальных дисциплин</a:t>
            </a:r>
            <a:r>
              <a:rPr lang="en-US" sz="1200" b="1" dirty="0">
                <a:solidFill>
                  <a:srgbClr val="445469"/>
                </a:solidFill>
                <a:cs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rgbClr val="445469"/>
                </a:solidFill>
                <a:cs typeface="Times New Roman" panose="02020603050405020304" pitchFamily="18" charset="0"/>
              </a:rPr>
              <a:t>экономической и около экономической направленности </a:t>
            </a:r>
            <a:endParaRPr lang="ru-RU" sz="1200" b="1" dirty="0">
              <a:solidFill>
                <a:srgbClr val="445469"/>
              </a:solidFill>
            </a:endParaRPr>
          </a:p>
        </p:txBody>
      </p:sp>
      <p:sp>
        <p:nvSpPr>
          <p:cNvPr id="16" name="Скругленный прямоугольник 6">
            <a:extLst>
              <a:ext uri="{FF2B5EF4-FFF2-40B4-BE49-F238E27FC236}">
                <a16:creationId xmlns="" xmlns:a16="http://schemas.microsoft.com/office/drawing/2014/main" id="{54F5C03E-86DC-4446-A58A-820B0401DA95}"/>
              </a:ext>
            </a:extLst>
          </p:cNvPr>
          <p:cNvSpPr/>
          <p:nvPr/>
        </p:nvSpPr>
        <p:spPr>
          <a:xfrm>
            <a:off x="107504" y="3795886"/>
            <a:ext cx="3805264" cy="98137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200" b="1" dirty="0">
                <a:solidFill>
                  <a:srgbClr val="445469"/>
                </a:solidFill>
                <a:cs typeface="Times New Roman" panose="02020603050405020304" pitchFamily="18" charset="0"/>
              </a:rPr>
              <a:t>Возможность пройти военную подготовку по программам подготовки сержантов, солдат запаса на военной кафедре при НИУ МГСУ в процессе обучения по основной образовательной программе</a:t>
            </a:r>
          </a:p>
        </p:txBody>
      </p:sp>
      <p:sp>
        <p:nvSpPr>
          <p:cNvPr id="17" name="Скругленный прямоугольник 6">
            <a:extLst>
              <a:ext uri="{FF2B5EF4-FFF2-40B4-BE49-F238E27FC236}">
                <a16:creationId xmlns="" xmlns:a16="http://schemas.microsoft.com/office/drawing/2014/main" id="{54F5C03E-86DC-4446-A58A-820B0401DA95}"/>
              </a:ext>
            </a:extLst>
          </p:cNvPr>
          <p:cNvSpPr/>
          <p:nvPr/>
        </p:nvSpPr>
        <p:spPr>
          <a:xfrm>
            <a:off x="5580112" y="627534"/>
            <a:ext cx="3384376" cy="432048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285750" indent="-285750" algn="just">
              <a:buFont typeface="Wingdings" charset="2"/>
              <a:buChar char="ü"/>
            </a:pPr>
            <a:r>
              <a:rPr lang="ru-RU" sz="1200" b="1" dirty="0">
                <a:solidFill>
                  <a:srgbClr val="445469"/>
                </a:solidFill>
                <a:cs typeface="Times New Roman" panose="02020603050405020304" pitchFamily="18" charset="0"/>
              </a:rPr>
              <a:t>Планирование на предприятии</a:t>
            </a:r>
          </a:p>
          <a:p>
            <a:pPr marL="285750" indent="-285750" algn="just">
              <a:buFont typeface="Wingdings" charset="2"/>
              <a:buChar char="ü"/>
            </a:pPr>
            <a:r>
              <a:rPr lang="ru-RU" sz="1200" b="1" dirty="0">
                <a:solidFill>
                  <a:srgbClr val="445469"/>
                </a:solidFill>
                <a:cs typeface="Times New Roman" panose="02020603050405020304" pitchFamily="18" charset="0"/>
              </a:rPr>
              <a:t>Логистика на предприятии</a:t>
            </a:r>
          </a:p>
          <a:p>
            <a:pPr marL="285750" indent="-285750" algn="just">
              <a:buFont typeface="Wingdings" charset="2"/>
              <a:buChar char="ü"/>
            </a:pPr>
            <a:r>
              <a:rPr lang="ru-RU" sz="1200" b="1" dirty="0">
                <a:solidFill>
                  <a:srgbClr val="445469"/>
                </a:solidFill>
                <a:cs typeface="Times New Roman" panose="02020603050405020304" pitchFamily="18" charset="0"/>
              </a:rPr>
              <a:t>Управление затратами</a:t>
            </a:r>
          </a:p>
          <a:p>
            <a:pPr marL="285750" indent="-285750" algn="just">
              <a:buFont typeface="Wingdings" charset="2"/>
              <a:buChar char="ü"/>
            </a:pPr>
            <a:r>
              <a:rPr lang="ru-RU" sz="1200" b="1" dirty="0">
                <a:solidFill>
                  <a:srgbClr val="445469"/>
                </a:solidFill>
                <a:cs typeface="Times New Roman" panose="02020603050405020304" pitchFamily="18" charset="0"/>
              </a:rPr>
              <a:t>Организация и управление производственной деятельностью предприятия</a:t>
            </a:r>
          </a:p>
          <a:p>
            <a:pPr marL="285750" indent="-285750" algn="just">
              <a:buFont typeface="Wingdings" charset="2"/>
              <a:buChar char="ü"/>
            </a:pPr>
            <a:r>
              <a:rPr lang="ru-RU" sz="1200" b="1" dirty="0">
                <a:solidFill>
                  <a:srgbClr val="445469"/>
                </a:solidFill>
                <a:cs typeface="Times New Roman" panose="02020603050405020304" pitchFamily="18" charset="0"/>
              </a:rPr>
              <a:t>Оценка стоимости бизнеса</a:t>
            </a:r>
          </a:p>
          <a:p>
            <a:pPr marL="285750" indent="-285750" algn="just">
              <a:buFont typeface="Wingdings" charset="2"/>
              <a:buChar char="ü"/>
            </a:pPr>
            <a:r>
              <a:rPr lang="ru-RU" sz="1200" b="1" dirty="0">
                <a:solidFill>
                  <a:srgbClr val="445469"/>
                </a:solidFill>
                <a:cs typeface="Times New Roman" panose="02020603050405020304" pitchFamily="18" charset="0"/>
              </a:rPr>
              <a:t>Экономика строительства</a:t>
            </a:r>
          </a:p>
          <a:p>
            <a:pPr marL="285750" indent="-285750" algn="just">
              <a:buFont typeface="Wingdings" charset="2"/>
              <a:buChar char="ü"/>
            </a:pPr>
            <a:r>
              <a:rPr lang="ru-RU" sz="1200" b="1" dirty="0">
                <a:solidFill>
                  <a:srgbClr val="445469"/>
                </a:solidFill>
                <a:cs typeface="Times New Roman" panose="02020603050405020304" pitchFamily="18" charset="0"/>
              </a:rPr>
              <a:t>Сметное дело и ценообразование</a:t>
            </a:r>
          </a:p>
          <a:p>
            <a:pPr marL="285750" indent="-285750" algn="just">
              <a:buFont typeface="Wingdings" charset="2"/>
              <a:buChar char="ü"/>
            </a:pPr>
            <a:r>
              <a:rPr lang="ru-RU" sz="1200" b="1" dirty="0">
                <a:solidFill>
                  <a:srgbClr val="445469"/>
                </a:solidFill>
                <a:cs typeface="Times New Roman" panose="02020603050405020304" pitchFamily="18" charset="0"/>
              </a:rPr>
              <a:t>Экономическая оценка инновационной деятельности</a:t>
            </a:r>
          </a:p>
          <a:p>
            <a:pPr marL="285750" indent="-285750" algn="just">
              <a:buFont typeface="Wingdings" charset="2"/>
              <a:buChar char="ü"/>
            </a:pPr>
            <a:r>
              <a:rPr lang="ru-RU" sz="1200" b="1" dirty="0">
                <a:solidFill>
                  <a:srgbClr val="445469"/>
                </a:solidFill>
                <a:cs typeface="Times New Roman" panose="02020603050405020304" pitchFamily="18" charset="0"/>
              </a:rPr>
              <a:t>Экономическое моделирование производственных систем</a:t>
            </a:r>
          </a:p>
          <a:p>
            <a:pPr marL="285750" indent="-285750" algn="just">
              <a:buFont typeface="Wingdings" charset="2"/>
              <a:buChar char="ü"/>
            </a:pPr>
            <a:r>
              <a:rPr lang="ru-RU" sz="1200" b="1" dirty="0">
                <a:solidFill>
                  <a:srgbClr val="445469"/>
                </a:solidFill>
                <a:cs typeface="Times New Roman" panose="02020603050405020304" pitchFamily="18" charset="0"/>
              </a:rPr>
              <a:t>Экономическая оценка инвестиций</a:t>
            </a:r>
          </a:p>
          <a:p>
            <a:pPr marL="285750" indent="-285750" algn="just">
              <a:buFont typeface="Wingdings" charset="2"/>
              <a:buChar char="ü"/>
            </a:pPr>
            <a:r>
              <a:rPr lang="ru-RU" sz="1200" b="1" dirty="0">
                <a:solidFill>
                  <a:srgbClr val="445469"/>
                </a:solidFill>
                <a:cs typeface="Times New Roman" panose="02020603050405020304" pitchFamily="18" charset="0"/>
              </a:rPr>
              <a:t>Бухгалтерский учет</a:t>
            </a:r>
          </a:p>
          <a:p>
            <a:pPr marL="285750" indent="-285750" algn="just">
              <a:buFont typeface="Wingdings" charset="2"/>
              <a:buChar char="ü"/>
            </a:pPr>
            <a:r>
              <a:rPr lang="ru-RU" sz="1200" b="1" dirty="0">
                <a:solidFill>
                  <a:srgbClr val="445469"/>
                </a:solidFill>
                <a:cs typeface="Times New Roman" panose="02020603050405020304" pitchFamily="18" charset="0"/>
              </a:rPr>
              <a:t>Анализ финансово-экономической деятельности</a:t>
            </a:r>
          </a:p>
          <a:p>
            <a:pPr marL="285750" indent="-285750" algn="just">
              <a:buFont typeface="Wingdings" charset="2"/>
              <a:buChar char="ü"/>
            </a:pPr>
            <a:r>
              <a:rPr lang="ru-RU" sz="1200" b="1" dirty="0">
                <a:solidFill>
                  <a:srgbClr val="445469"/>
                </a:solidFill>
                <a:cs typeface="Times New Roman" panose="02020603050405020304" pitchFamily="18" charset="0"/>
              </a:rPr>
              <a:t>Финансы</a:t>
            </a:r>
          </a:p>
          <a:p>
            <a:pPr marL="285750" indent="-285750" algn="just">
              <a:buFont typeface="Wingdings" charset="2"/>
              <a:buChar char="ü"/>
            </a:pPr>
            <a:r>
              <a:rPr lang="ru-RU" sz="1200" b="1" dirty="0">
                <a:solidFill>
                  <a:srgbClr val="445469"/>
                </a:solidFill>
                <a:cs typeface="Times New Roman" panose="02020603050405020304" pitchFamily="18" charset="0"/>
              </a:rPr>
              <a:t>Управленческий учет</a:t>
            </a:r>
          </a:p>
          <a:p>
            <a:pPr marL="285750" indent="-285750" algn="just">
              <a:buFont typeface="Wingdings" charset="2"/>
              <a:buChar char="ü"/>
            </a:pPr>
            <a:r>
              <a:rPr lang="ru-RU" sz="1200" b="1" dirty="0">
                <a:solidFill>
                  <a:srgbClr val="445469"/>
                </a:solidFill>
                <a:cs typeface="Times New Roman" panose="02020603050405020304" pitchFamily="18" charset="0"/>
              </a:rPr>
              <a:t>Бюджетирование </a:t>
            </a:r>
          </a:p>
          <a:p>
            <a:pPr algn="just"/>
            <a:endParaRPr lang="ru-RU" sz="1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Двойная стрелка влево/вправо 3"/>
          <p:cNvSpPr/>
          <p:nvPr/>
        </p:nvSpPr>
        <p:spPr>
          <a:xfrm>
            <a:off x="3851920" y="2499742"/>
            <a:ext cx="1512168" cy="700656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67544" y="123478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Почему нас выбирают:</a:t>
            </a:r>
          </a:p>
        </p:txBody>
      </p:sp>
    </p:spTree>
    <p:extLst>
      <p:ext uri="{BB962C8B-B14F-4D97-AF65-F5344CB8AC3E}">
        <p14:creationId xmlns:p14="http://schemas.microsoft.com/office/powerpoint/2010/main" val="2457735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20" y="27846"/>
            <a:ext cx="8229600" cy="857250"/>
          </a:xfrm>
        </p:spPr>
        <p:txBody>
          <a:bodyPr/>
          <a:lstStyle/>
          <a:p>
            <a:pPr algn="l"/>
            <a:r>
              <a:rPr lang="ru-RU" sz="3600" dirty="0" smtClean="0">
                <a:solidFill>
                  <a:schemeClr val="bg1"/>
                </a:solidFill>
              </a:rPr>
              <a:t>Где </a:t>
            </a:r>
            <a:r>
              <a:rPr lang="ru-RU" sz="3600" dirty="0">
                <a:solidFill>
                  <a:schemeClr val="bg1"/>
                </a:solidFill>
              </a:rPr>
              <a:t>я смогу работать?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59582"/>
            <a:ext cx="4608512" cy="3394472"/>
          </a:xfrm>
        </p:spPr>
        <p:txBody>
          <a:bodyPr/>
          <a:lstStyle/>
          <a:p>
            <a:pPr marL="0" indent="0" algn="just">
              <a:buNone/>
            </a:pPr>
            <a:r>
              <a:rPr lang="ru-RU" sz="1800" dirty="0"/>
              <a:t>Выпускник профиля «Экономика предприятий и организаций» найдет работу в инвестиционно-строительных, девелоперских и эксплуатирующих организациях и на предприятиях реального сектора экономики, а так же профильных и смежных финансово-экономических структурах федеральных, региональных и муниципальных органов государственной власти. </a:t>
            </a:r>
          </a:p>
          <a:p>
            <a:pPr marL="0" indent="0">
              <a:buNone/>
            </a:pPr>
            <a:endParaRPr lang="ru-RU" sz="1800" dirty="0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5DF2D9C4-BE19-482E-B921-7B34B5BAAE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987574"/>
            <a:ext cx="3430217" cy="280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857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251520" y="123478"/>
            <a:ext cx="4896544" cy="421555"/>
          </a:xfrm>
        </p:spPr>
        <p:txBody>
          <a:bodyPr/>
          <a:lstStyle/>
          <a:p>
            <a:pPr algn="l"/>
            <a:r>
              <a:rPr lang="ru-RU" sz="2800" dirty="0">
                <a:solidFill>
                  <a:srgbClr val="FFFFFF"/>
                </a:solidFill>
              </a:rPr>
              <a:t>Кем я смогу работать?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400" dirty="0"/>
              <a:t>Экономист планово-финансового отдела</a:t>
            </a:r>
          </a:p>
          <a:p>
            <a:r>
              <a:rPr lang="ru-RU" sz="1400" dirty="0"/>
              <a:t>Финансовый аналитик</a:t>
            </a:r>
          </a:p>
          <a:p>
            <a:r>
              <a:rPr lang="ru-RU" sz="1400" dirty="0"/>
              <a:t>Аудитор</a:t>
            </a:r>
          </a:p>
          <a:p>
            <a:r>
              <a:rPr lang="ru-RU" sz="1400" dirty="0"/>
              <a:t>Бухгалтер</a:t>
            </a:r>
          </a:p>
          <a:p>
            <a:r>
              <a:rPr lang="ru-RU" sz="1400" dirty="0"/>
              <a:t>Экономист-сметчик</a:t>
            </a:r>
          </a:p>
          <a:p>
            <a:r>
              <a:rPr lang="ru-RU" sz="1400" dirty="0"/>
              <a:t>Государственный служащий</a:t>
            </a:r>
          </a:p>
          <a:p>
            <a:r>
              <a:rPr lang="ru-RU" sz="1400" dirty="0"/>
              <a:t>Трейдер	</a:t>
            </a:r>
          </a:p>
          <a:p>
            <a:r>
              <a:rPr lang="ru-RU" sz="1400" dirty="0"/>
              <a:t>Менеджер проекта	</a:t>
            </a:r>
          </a:p>
          <a:p>
            <a:r>
              <a:rPr lang="ru-RU" sz="1400" dirty="0"/>
              <a:t>Налоговый консультант</a:t>
            </a:r>
            <a:endParaRPr lang="en-US" sz="1400" dirty="0"/>
          </a:p>
          <a:p>
            <a:r>
              <a:rPr lang="en-US" sz="1400" dirty="0"/>
              <a:t>HR-</a:t>
            </a:r>
            <a:r>
              <a:rPr lang="ru-RU" sz="1400" dirty="0"/>
              <a:t>специалист</a:t>
            </a:r>
          </a:p>
          <a:p>
            <a:r>
              <a:rPr lang="ru-RU" sz="1400" dirty="0"/>
              <a:t>Специалист по бюджетированию</a:t>
            </a:r>
          </a:p>
          <a:p>
            <a:r>
              <a:rPr lang="ru-RU" sz="1400" dirty="0"/>
              <a:t>Маркетолог</a:t>
            </a:r>
          </a:p>
          <a:p>
            <a:r>
              <a:rPr lang="ru-RU" sz="1400"/>
              <a:t>Собственник бизнеса</a:t>
            </a:r>
            <a:endParaRPr lang="ru-RU" sz="1400" dirty="0"/>
          </a:p>
          <a:p>
            <a:endParaRPr lang="ru-RU" sz="1400" dirty="0"/>
          </a:p>
          <a:p>
            <a:pPr marL="0" indent="0">
              <a:buNone/>
            </a:pPr>
            <a:r>
              <a:rPr lang="ru-RU" sz="1400" dirty="0"/>
              <a:t>	</a:t>
            </a:r>
          </a:p>
          <a:p>
            <a:endParaRPr lang="ru-RU" sz="1400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3273173-03E8-4DE4-82FD-5113E18D15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509" y="780370"/>
            <a:ext cx="2689104" cy="179361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8AE3B6EA-34BE-4474-86C5-5E5DE07CEA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635646"/>
            <a:ext cx="2777505" cy="185167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81552FC6-E0C5-450A-9BD7-4A66C52242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657" y="2605362"/>
            <a:ext cx="2440956" cy="140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525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4278355" y="1055577"/>
            <a:ext cx="1846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0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587919" y="2310026"/>
            <a:ext cx="1846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0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325073" y="3622413"/>
            <a:ext cx="1846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489384" y="2870387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>
                <a:solidFill>
                  <a:schemeClr val="tx2"/>
                </a:solidFill>
              </a:rPr>
              <a:t> 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520" y="274320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Наши </a:t>
            </a:r>
            <a:r>
              <a:rPr lang="ru-RU" sz="2400" dirty="0" smtClean="0">
                <a:solidFill>
                  <a:schemeClr val="bg1"/>
                </a:solidFill>
              </a:rPr>
              <a:t>работодатели: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506" y="1661364"/>
            <a:ext cx="2386278" cy="641594"/>
          </a:xfrm>
          <a:prstGeom prst="rect">
            <a:avLst/>
          </a:prstGeom>
        </p:spPr>
      </p:pic>
      <p:pic>
        <p:nvPicPr>
          <p:cNvPr id="29" name="Изображение 2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54448" y="1443832"/>
            <a:ext cx="1828800" cy="711200"/>
          </a:xfrm>
          <a:prstGeom prst="rect">
            <a:avLst/>
          </a:prstGeom>
        </p:spPr>
      </p:pic>
      <p:pic>
        <p:nvPicPr>
          <p:cNvPr id="30" name="Изображение 2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92925" y="2119680"/>
            <a:ext cx="2664296" cy="86409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15C4E4C5-3FE6-43D4-8AED-DF4F2703B37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267" y="2544458"/>
            <a:ext cx="1193582" cy="94690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86EF7E6D-DAD7-405E-8B75-8D94C67DE06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061" y="3560864"/>
            <a:ext cx="1155192" cy="137464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0AAEC90-66CE-4D9E-B60F-EF8AA83E9A0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154" y="3360843"/>
            <a:ext cx="1410496" cy="122713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2CDE98DB-D26B-4DC9-B51D-D70CA7C1169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06" y="778374"/>
            <a:ext cx="2517648" cy="66545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F5DE26B7-924B-4A9B-A811-FE4E787B3D3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402" y="807886"/>
            <a:ext cx="2717800" cy="62230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D2A84E70-E5C4-4EB1-AF46-7F28B16ACCF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28" y="2933117"/>
            <a:ext cx="1905000" cy="5715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47C2A4DA-8B7D-45DF-A5F9-988E6CD882C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484" y="3270299"/>
            <a:ext cx="1125477" cy="58112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FE82E886-F06D-452C-AE70-C8B2AF1B4C3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89" y="3978562"/>
            <a:ext cx="845523" cy="890618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10E11983-E8CF-4ED3-84CC-BDB5A65484B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123" y="1529723"/>
            <a:ext cx="952500" cy="904875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E7F8C5A1-A938-4AAC-B6AE-A542BE62829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113" y="3945578"/>
            <a:ext cx="2540000" cy="57150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2AD724EC-E02E-4EB6-AD30-76E98FB03EF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846" y="3549882"/>
            <a:ext cx="813471" cy="471813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2EEB7CD7-CD96-432F-96AC-C9242051443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846" y="2504550"/>
            <a:ext cx="1230558" cy="877798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67A99109-5333-48AD-BBE9-4B7B0EA12273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873" y="797042"/>
            <a:ext cx="783492" cy="932355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CFFB0B55-6366-4403-9DC8-A5ED976166E3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250" y="734141"/>
            <a:ext cx="917338" cy="1183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280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857250"/>
          </a:xfrm>
        </p:spPr>
        <p:txBody>
          <a:bodyPr/>
          <a:lstStyle/>
          <a:p>
            <a:pPr algn="l"/>
            <a:r>
              <a:rPr lang="ru-RU" sz="3600" dirty="0">
                <a:solidFill>
                  <a:schemeClr val="bg1"/>
                </a:solidFill>
              </a:rPr>
              <a:t>Выпускающая кафедра: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39502"/>
            <a:ext cx="8712968" cy="4536504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>
                <a:solidFill>
                  <a:schemeClr val="bg2"/>
                </a:solidFill>
              </a:rPr>
              <a:t>Кафедра  «Экономика и управление в строительстве»</a:t>
            </a:r>
          </a:p>
          <a:p>
            <a:pPr marL="0" indent="0" algn="ctr">
              <a:buNone/>
            </a:pPr>
            <a:endParaRPr lang="ru-RU" sz="1800" dirty="0">
              <a:solidFill>
                <a:schemeClr val="bg2"/>
              </a:solidFill>
            </a:endParaRPr>
          </a:p>
          <a:p>
            <a:pPr marL="0" indent="450000" algn="just">
              <a:spcBef>
                <a:spcPts val="0"/>
              </a:spcBef>
              <a:buNone/>
            </a:pPr>
            <a:r>
              <a:rPr lang="ru-RU" sz="1200" dirty="0">
                <a:solidFill>
                  <a:srgbClr val="4D4D4D"/>
                </a:solidFill>
              </a:rPr>
              <a:t>Входит </a:t>
            </a:r>
            <a:r>
              <a:rPr lang="ru-RU" sz="1200" dirty="0"/>
              <a:t>в состав Института экономики, управления и информационных систем в строительстве и недвижимости. Кафедрой  и выпускает бакалавров по направлению подготовки 38.03.01 «Экономика», профиль «Экономика предприятий и организаций».</a:t>
            </a:r>
          </a:p>
          <a:p>
            <a:pPr marL="0" indent="450000" algn="just">
              <a:spcBef>
                <a:spcPts val="0"/>
              </a:spcBef>
              <a:buNone/>
            </a:pPr>
            <a:r>
              <a:rPr lang="ru-RU" sz="1200" dirty="0"/>
              <a:t>Кафедра «Экономики и управления в строительстве» является одной из старейших кафедр университета и датой ее рождения можно считать 1947г., так как именно в этом году в Московском инженерно-строительном институте им. В. В. Куйбышева была образована кафедра «Экономики и организации строительства (ЭОС)».</a:t>
            </a:r>
          </a:p>
          <a:p>
            <a:pPr marL="0" indent="450000" algn="just">
              <a:spcBef>
                <a:spcPts val="0"/>
              </a:spcBef>
              <a:buNone/>
            </a:pPr>
            <a:r>
              <a:rPr lang="ru-RU" sz="1200" dirty="0"/>
              <a:t>С 2015 года кафедру возглавляет доктор экономических наук, доцент Силка Дмитрий Николаевич.</a:t>
            </a:r>
          </a:p>
          <a:p>
            <a:pPr marL="0" indent="450000" algn="just">
              <a:spcBef>
                <a:spcPts val="0"/>
              </a:spcBef>
              <a:buNone/>
            </a:pPr>
            <a:r>
              <a:rPr lang="ru-RU" sz="1200" dirty="0"/>
              <a:t>Переход страны на рыночные отношения в начале 1990-х гг. потребовал нового взгляда на экономические процессы инвестиционно-строительной деятельности. На кафедре ведется насыщенная и активная научная и педагогическая работа. Преподаватели кафедры читают экономические и управленческие дисциплины  на большинстве факультетов института, а также выпускают учебники, пособия, монографии, сборники научных статей. Активно ведется исследовательская работа, в которой принимают участие аспиранты и соискатели, ежегодно проводятся студенческие научные конференции по линии НИРС.  Результаты этих исследований легли в основу государственной системы нормативно-правового регулирования в строительстве.</a:t>
            </a:r>
          </a:p>
          <a:p>
            <a:pPr marL="0" indent="450000" algn="just">
              <a:spcBef>
                <a:spcPts val="0"/>
              </a:spcBef>
              <a:buNone/>
            </a:pPr>
            <a:r>
              <a:rPr lang="ru-RU" sz="1200" dirty="0"/>
              <a:t>В настоящее время кафедра располагает большим количеством перспективных молодых ученых, подготовленных на собственной базе. С учетом современных тенденций, в учебный процесс кафедры активно внедряются новые образовательные технологии на базе электронные образовательных ресурсов нового поколения. </a:t>
            </a:r>
          </a:p>
          <a:p>
            <a:pPr marL="0" indent="450000" algn="just">
              <a:spcBef>
                <a:spcPts val="0"/>
              </a:spcBef>
              <a:buNone/>
            </a:pPr>
            <a:r>
              <a:rPr lang="ru-RU" sz="1200" dirty="0"/>
              <a:t> </a:t>
            </a:r>
          </a:p>
          <a:p>
            <a:pPr marL="0" indent="0">
              <a:buNone/>
            </a:pPr>
            <a:r>
              <a:rPr lang="ru-RU" sz="1400" dirty="0"/>
              <a:t> </a:t>
            </a:r>
          </a:p>
          <a:p>
            <a:pPr marL="0" indent="0">
              <a:buNone/>
            </a:pPr>
            <a:r>
              <a:rPr lang="ru-RU" sz="1400" dirty="0"/>
              <a:t> </a:t>
            </a:r>
          </a:p>
          <a:p>
            <a:pPr marL="0" indent="450000" algn="just">
              <a:spcBef>
                <a:spcPts val="0"/>
              </a:spcBef>
              <a:buNone/>
            </a:pPr>
            <a:endParaRPr lang="ru-RU" sz="1400" dirty="0"/>
          </a:p>
          <a:p>
            <a:pPr marL="0" indent="450000">
              <a:spcBef>
                <a:spcPts val="0"/>
              </a:spcBef>
              <a:buNone/>
            </a:pPr>
            <a:endParaRPr lang="ru-RU" sz="1400" dirty="0"/>
          </a:p>
          <a:p>
            <a:pPr marL="0" indent="0">
              <a:buNone/>
            </a:pPr>
            <a:r>
              <a:rPr lang="ru-RU" sz="1400" dirty="0"/>
              <a:t>  </a:t>
            </a:r>
          </a:p>
          <a:p>
            <a:pPr marL="0" indent="457200" algn="just">
              <a:spcBef>
                <a:spcPts val="0"/>
              </a:spcBef>
              <a:buNone/>
            </a:pPr>
            <a:endParaRPr lang="ru-RU" sz="1400" dirty="0"/>
          </a:p>
          <a:p>
            <a:pPr marL="0" indent="457200" algn="just">
              <a:spcBef>
                <a:spcPts val="0"/>
              </a:spcBef>
              <a:buNone/>
            </a:pPr>
            <a:endParaRPr lang="ru-RU" sz="1800" dirty="0"/>
          </a:p>
          <a:p>
            <a:pPr marL="0" indent="0">
              <a:buNone/>
            </a:pPr>
            <a:r>
              <a:rPr lang="ru-RU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58946123"/>
      </p:ext>
    </p:extLst>
  </p:cSld>
  <p:clrMapOvr>
    <a:masterClrMapping/>
  </p:clrMapOvr>
</p:sld>
</file>

<file path=ppt/theme/theme1.xml><?xml version="1.0" encoding="utf-8"?>
<a:theme xmlns:a="http://schemas.openxmlformats.org/drawingml/2006/main" name="Мяу">
  <a:themeElements>
    <a:clrScheme name="НИУ МГСУ">
      <a:dk1>
        <a:srgbClr val="445469"/>
      </a:dk1>
      <a:lt1>
        <a:srgbClr val="FFFFFF"/>
      </a:lt1>
      <a:dk2>
        <a:srgbClr val="008FD5"/>
      </a:dk2>
      <a:lt2>
        <a:srgbClr val="0077C0"/>
      </a:lt2>
      <a:accent1>
        <a:srgbClr val="0065AA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НИУ МГСУ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2019_сентябрь_htl3</Template>
  <TotalTime>409</TotalTime>
  <Words>868</Words>
  <Application>Microsoft Office PowerPoint</Application>
  <PresentationFormat>Экран (16:9)</PresentationFormat>
  <Paragraphs>134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Мяу</vt:lpstr>
      <vt:lpstr>38.03.01  Экономика</vt:lpstr>
      <vt:lpstr>Экономика предприятий и организаций</vt:lpstr>
      <vt:lpstr>Презентация PowerPoint</vt:lpstr>
      <vt:lpstr>Презентация PowerPoint</vt:lpstr>
      <vt:lpstr>Презентация PowerPoint</vt:lpstr>
      <vt:lpstr>Где я смогу работать?</vt:lpstr>
      <vt:lpstr>Кем я смогу работать?</vt:lpstr>
      <vt:lpstr>Презентация PowerPoint</vt:lpstr>
      <vt:lpstr>Выпускающая кафедра:</vt:lpstr>
      <vt:lpstr>Области знаний и профессиональные компетенции:</vt:lpstr>
      <vt:lpstr>t.me/pk_mgsu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08.03.01 Строительство</dc:title>
  <dc:creator>Стибунов Алексей Васильевич</dc:creator>
  <cp:lastModifiedBy>Судакова Анна Александровна</cp:lastModifiedBy>
  <cp:revision>45</cp:revision>
  <dcterms:created xsi:type="dcterms:W3CDTF">2020-05-28T10:33:51Z</dcterms:created>
  <dcterms:modified xsi:type="dcterms:W3CDTF">2021-04-14T17:21:36Z</dcterms:modified>
</cp:coreProperties>
</file>